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55" r:id="rId3"/>
    <p:sldMasterId id="2147483657" r:id="rId4"/>
    <p:sldMasterId id="2147483661" r:id="rId5"/>
    <p:sldMasterId id="2147483663" r:id="rId6"/>
  </p:sldMasterIdLst>
  <p:notesMasterIdLst>
    <p:notesMasterId r:id="rId8"/>
  </p:notesMasterIdLst>
  <p:handoutMasterIdLst>
    <p:handoutMasterId r:id="rId50"/>
  </p:handoutMasterIdLst>
  <p:sldIdLst>
    <p:sldId id="283" r:id="rId7"/>
    <p:sldId id="282" r:id="rId9"/>
    <p:sldId id="281" r:id="rId10"/>
    <p:sldId id="317" r:id="rId11"/>
    <p:sldId id="301" r:id="rId12"/>
    <p:sldId id="303" r:id="rId13"/>
    <p:sldId id="304" r:id="rId14"/>
    <p:sldId id="305" r:id="rId15"/>
    <p:sldId id="355" r:id="rId16"/>
    <p:sldId id="288" r:id="rId17"/>
    <p:sldId id="332" r:id="rId18"/>
    <p:sldId id="306" r:id="rId19"/>
    <p:sldId id="323" r:id="rId20"/>
    <p:sldId id="333" r:id="rId21"/>
    <p:sldId id="324" r:id="rId22"/>
    <p:sldId id="357" r:id="rId23"/>
    <p:sldId id="307" r:id="rId24"/>
    <p:sldId id="320" r:id="rId25"/>
    <p:sldId id="309" r:id="rId26"/>
    <p:sldId id="308" r:id="rId27"/>
    <p:sldId id="319" r:id="rId28"/>
    <p:sldId id="330" r:id="rId29"/>
    <p:sldId id="408" r:id="rId30"/>
    <p:sldId id="391" r:id="rId31"/>
    <p:sldId id="331" r:id="rId32"/>
    <p:sldId id="325" r:id="rId33"/>
    <p:sldId id="328" r:id="rId34"/>
    <p:sldId id="382" r:id="rId35"/>
    <p:sldId id="335" r:id="rId36"/>
    <p:sldId id="313" r:id="rId37"/>
    <p:sldId id="314" r:id="rId38"/>
    <p:sldId id="312" r:id="rId39"/>
    <p:sldId id="427" r:id="rId40"/>
    <p:sldId id="315" r:id="rId41"/>
    <p:sldId id="316" r:id="rId42"/>
    <p:sldId id="383" r:id="rId43"/>
    <p:sldId id="422" r:id="rId44"/>
    <p:sldId id="423" r:id="rId45"/>
    <p:sldId id="424" r:id="rId46"/>
    <p:sldId id="425" r:id="rId47"/>
    <p:sldId id="426" r:id="rId48"/>
    <p:sldId id="280" r:id="rId49"/>
  </p:sldIdLst>
  <p:sldSz cx="12196445"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_图片版" id="{E8D0D622-F6C6-F44A-B365-B4A5FF6195C2}">
          <p14:sldIdLst>
            <p14:sldId id="283"/>
          </p14:sldIdLst>
        </p14:section>
        <p14:section name="目录页" id="{9D221634-295C-7843-AF5C-A0CB4F229241}">
          <p14:sldIdLst>
            <p14:sldId id="282"/>
          </p14:sldIdLst>
        </p14:section>
        <p14:section name="章节页" id="{FD05EE94-C931-8C4B-83A2-004B32AA1207}">
          <p14:sldIdLst>
            <p14:sldId id="281"/>
            <p14:sldId id="317"/>
            <p14:sldId id="301"/>
            <p14:sldId id="303"/>
            <p14:sldId id="304"/>
            <p14:sldId id="305"/>
            <p14:sldId id="355"/>
            <p14:sldId id="288"/>
            <p14:sldId id="332"/>
            <p14:sldId id="306"/>
            <p14:sldId id="323"/>
            <p14:sldId id="333"/>
            <p14:sldId id="324"/>
            <p14:sldId id="357"/>
            <p14:sldId id="307"/>
            <p14:sldId id="320"/>
            <p14:sldId id="309"/>
            <p14:sldId id="308"/>
            <p14:sldId id="319"/>
            <p14:sldId id="330"/>
            <p14:sldId id="408"/>
            <p14:sldId id="391"/>
            <p14:sldId id="331"/>
            <p14:sldId id="325"/>
            <p14:sldId id="328"/>
            <p14:sldId id="382"/>
            <p14:sldId id="335"/>
            <p14:sldId id="313"/>
            <p14:sldId id="314"/>
            <p14:sldId id="312"/>
            <p14:sldId id="427"/>
            <p14:sldId id="315"/>
            <p14:sldId id="316"/>
            <p14:sldId id="383"/>
            <p14:sldId id="422"/>
            <p14:sldId id="423"/>
            <p14:sldId id="424"/>
            <p14:sldId id="425"/>
            <p14:sldId id="426"/>
          </p14:sldIdLst>
        </p14:section>
        <p14:section name="结束页" id="{3F9D54A7-3BE2-2540-BB4C-DFE5509085F3}">
          <p14:sldIdLst>
            <p14:sldId id="280"/>
          </p14:sldIdLst>
        </p14:section>
      </p14:sectionLst>
    </p:ext>
    <p:ext uri="{EFAFB233-063F-42B5-8137-9DF3F51BA10A}">
      <p15:sldGuideLst xmlns:p15="http://schemas.microsoft.com/office/powerpoint/2012/main">
        <p15:guide id="5" pos="3682" userDrawn="1">
          <p15:clr>
            <a:srgbClr val="A4A3A4"/>
          </p15:clr>
        </p15:guide>
        <p15:guide id="6" orient="horz" pos="633" userDrawn="1">
          <p15:clr>
            <a:srgbClr val="A4A3A4"/>
          </p15:clr>
        </p15:guide>
        <p15:guide id="7" pos="35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3621"/>
    <a:srgbClr val="151515"/>
    <a:srgbClr val="C7000B"/>
    <a:srgbClr val="575756"/>
    <a:srgbClr val="FFFFFF"/>
    <a:srgbClr val="DD4654"/>
    <a:srgbClr val="F3D2D5"/>
    <a:srgbClr val="E6A8AD"/>
    <a:srgbClr val="E57B84"/>
    <a:srgbClr val="E579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833802-FEF1-4C79-8D5D-14CF1EAF98D9}">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1675037-31A2-44F4-81F9-8F5DEAA7FA68}" styleName="表样式 1 25">
    <a:wholeTbl>
      <a:tcTxStyle>
        <a:fontRef idx="none">
          <a:srgbClr val="000000"/>
        </a:fontRef>
      </a:tcTxStyle>
      <a:tcStyle>
        <a:tcBdr>
          <a:left>
            <a:ln w="9525" cmpd="sng">
              <a:solidFill>
                <a:schemeClr val="dk1"/>
              </a:solidFill>
            </a:ln>
          </a:left>
          <a:right>
            <a:ln w="9525" cmpd="sng">
              <a:solidFill>
                <a:schemeClr val="dk1"/>
              </a:solidFill>
            </a:ln>
          </a:right>
          <a:top>
            <a:ln w="9525" cmpd="sng">
              <a:solidFill>
                <a:schemeClr val="dk1"/>
              </a:solidFill>
            </a:ln>
          </a:top>
          <a:bottom>
            <a:ln w="9525" cmpd="sng">
              <a:solidFill>
                <a:schemeClr val="dk1"/>
              </a:solidFill>
            </a:ln>
          </a:bottom>
          <a:insideH>
            <a:ln w="9525" cmpd="sng">
              <a:solidFill>
                <a:schemeClr val="dk1">
                  <a:lumMod val="40000"/>
                  <a:lumOff val="60000"/>
                </a:schemeClr>
              </a:solidFill>
            </a:ln>
          </a:insideH>
          <a:insideV>
            <a:ln w="9525" cmpd="sng">
              <a:solidFill>
                <a:schemeClr val="dk1">
                  <a:lumMod val="40000"/>
                  <a:lumOff val="60000"/>
                </a:schemeClr>
              </a:solidFill>
            </a:ln>
          </a:insideV>
        </a:tcBdr>
        <a:fill>
          <a:solidFill>
            <a:srgbClr val="FFFFFF"/>
          </a:solidFill>
        </a:fill>
      </a:tcStyle>
    </a:wholeTbl>
    <a:band2H>
      <a:tcStyle>
        <a:tcBdr/>
        <a:fill>
          <a:solidFill>
            <a:schemeClr val="dk1">
              <a:lumMod val="10000"/>
              <a:lumOff val="90000"/>
            </a:schemeClr>
          </a:solidFill>
        </a:fill>
      </a:tcStyle>
    </a:band2H>
    <a:band1V>
      <a:tcStyle>
        <a:tcBdr>
          <a:left>
            <a:ln w="9525" cmpd="sng">
              <a:solidFill>
                <a:schemeClr val="dk1"/>
              </a:solidFill>
            </a:ln>
          </a:left>
          <a:right>
            <a:ln w="9525" cmpd="sng">
              <a:solidFill>
                <a:schemeClr val="dk1"/>
              </a:solidFill>
            </a:ln>
          </a:right>
          <a:top>
            <a:ln w="9525" cmpd="sng">
              <a:solidFill>
                <a:schemeClr val="dk1"/>
              </a:solidFill>
            </a:ln>
          </a:top>
          <a:bottom>
            <a:ln w="9525" cmpd="sng">
              <a:solidFill>
                <a:schemeClr val="dk1"/>
              </a:solidFill>
            </a:ln>
          </a:bottom>
          <a:insideH>
            <a:ln w="9525" cmpd="sng">
              <a:solidFill>
                <a:schemeClr val="dk1">
                  <a:lumMod val="40000"/>
                  <a:lumOff val="60000"/>
                </a:schemeClr>
              </a:solidFill>
            </a:ln>
          </a:insideH>
          <a:insideV>
            <a:ln w="9525" cmpd="sng">
              <a:solidFill>
                <a:schemeClr val="dk1">
                  <a:lumMod val="40000"/>
                  <a:lumOff val="60000"/>
                </a:schemeClr>
              </a:solidFill>
            </a:ln>
          </a:insideV>
        </a:tcBdr>
        <a:fill>
          <a:solidFill>
            <a:schemeClr val="dk1">
              <a:lumMod val="10000"/>
              <a:lumOff val="90000"/>
            </a:schemeClr>
          </a:solidFill>
        </a:fill>
      </a:tcStyle>
    </a:band1V>
    <a:band2V>
      <a:tcStyle>
        <a:tcBdr>
          <a:left>
            <a:ln w="9525" cmpd="sng">
              <a:solidFill>
                <a:schemeClr val="dk1">
                  <a:lumMod val="40000"/>
                  <a:lumOff val="60000"/>
                </a:schemeClr>
              </a:solidFill>
            </a:ln>
          </a:left>
          <a:right>
            <a:ln w="9525" cmpd="sng">
              <a:solidFill>
                <a:schemeClr val="dk1">
                  <a:lumMod val="40000"/>
                  <a:lumOff val="60000"/>
                </a:schemeClr>
              </a:solidFill>
            </a:ln>
          </a:right>
          <a:top>
            <a:ln w="9525" cmpd="sng">
              <a:solidFill>
                <a:schemeClr val="dk1"/>
              </a:solidFill>
            </a:ln>
          </a:top>
          <a:bottom>
            <a:ln w="9525" cmpd="sng">
              <a:solidFill>
                <a:schemeClr val="dk1"/>
              </a:solidFill>
            </a:ln>
          </a:bottom>
          <a:insideH>
            <a:ln w="9525" cmpd="sng">
              <a:solidFill>
                <a:schemeClr val="dk1">
                  <a:lumMod val="40000"/>
                  <a:lumOff val="60000"/>
                </a:schemeClr>
              </a:solidFill>
            </a:ln>
          </a:insideH>
          <a:insideV>
            <a:ln>
              <a:noFill/>
            </a:ln>
          </a:insideV>
        </a:tcBdr>
      </a:tcStyle>
    </a:band2V>
    <a:lastCol>
      <a:tcTxStyle b="on">
        <a:fontRef idx="none">
          <a:srgbClr val="08090C"/>
        </a:fontRef>
      </a:tcTxStyle>
      <a:tcStyle>
        <a:tcBdr>
          <a:left>
            <a:ln w="9525" cmpd="sng">
              <a:solidFill>
                <a:schemeClr val="dk1">
                  <a:lumMod val="40000"/>
                  <a:lumOff val="60000"/>
                </a:schemeClr>
              </a:solidFill>
            </a:ln>
          </a:left>
          <a:right>
            <a:ln w="9525" cmpd="sng">
              <a:solidFill>
                <a:schemeClr val="dk1"/>
              </a:solidFill>
            </a:ln>
          </a:right>
          <a:top>
            <a:ln w="9525" cmpd="sng">
              <a:solidFill>
                <a:schemeClr val="dk1"/>
              </a:solidFill>
            </a:ln>
          </a:top>
          <a:bottom>
            <a:ln w="9525" cmpd="sng">
              <a:solidFill>
                <a:schemeClr val="dk1"/>
              </a:solidFill>
            </a:ln>
          </a:bottom>
          <a:insideH>
            <a:ln w="9525" cmpd="sng">
              <a:solidFill>
                <a:schemeClr val="dk1">
                  <a:lumMod val="40000"/>
                  <a:lumOff val="60000"/>
                </a:schemeClr>
              </a:solidFill>
            </a:ln>
          </a:insideH>
          <a:insideV>
            <a:ln>
              <a:noFill/>
            </a:ln>
          </a:insideV>
        </a:tcBdr>
        <a:fill>
          <a:solidFill>
            <a:schemeClr val="dk1">
              <a:lumMod val="20000"/>
              <a:lumOff val="80000"/>
            </a:schemeClr>
          </a:solidFill>
        </a:fill>
      </a:tcStyle>
    </a:lastCol>
    <a:firstCol>
      <a:tcTxStyle b="on">
        <a:fontRef idx="none">
          <a:srgbClr val="08090C"/>
        </a:fontRef>
      </a:tcTxStyle>
      <a:tcStyle>
        <a:tcBdr>
          <a:left>
            <a:ln w="9525" cmpd="sng">
              <a:solidFill>
                <a:schemeClr val="dk1"/>
              </a:solidFill>
            </a:ln>
          </a:left>
          <a:right>
            <a:ln w="9525" cmpd="sng">
              <a:solidFill>
                <a:schemeClr val="dk1">
                  <a:lumMod val="40000"/>
                  <a:lumOff val="60000"/>
                </a:schemeClr>
              </a:solidFill>
            </a:ln>
          </a:right>
          <a:top>
            <a:ln w="9525" cmpd="sng">
              <a:solidFill>
                <a:schemeClr val="dk1"/>
              </a:solidFill>
            </a:ln>
          </a:top>
          <a:bottom>
            <a:ln w="9525" cmpd="sng">
              <a:solidFill>
                <a:schemeClr val="dk1"/>
              </a:solidFill>
            </a:ln>
          </a:bottom>
          <a:insideH>
            <a:ln w="9525" cmpd="sng">
              <a:solidFill>
                <a:schemeClr val="dk1">
                  <a:lumMod val="40000"/>
                  <a:lumOff val="60000"/>
                </a:schemeClr>
              </a:solidFill>
            </a:ln>
          </a:insideH>
          <a:insideV>
            <a:ln>
              <a:noFill/>
            </a:ln>
          </a:insideV>
        </a:tcBdr>
        <a:fill>
          <a:solidFill>
            <a:schemeClr val="dk1">
              <a:lumMod val="20000"/>
              <a:lumOff val="80000"/>
            </a:schemeClr>
          </a:solidFill>
        </a:fill>
      </a:tcStyle>
    </a:firstCol>
    <a:lastRow>
      <a:tcTxStyle b="on">
        <a:fontRef idx="none">
          <a:schemeClr val="dk1"/>
        </a:fontRef>
      </a:tcTxStyle>
      <a:tcStyle>
        <a:tcBdr>
          <a:left>
            <a:ln w="9525" cmpd="sng">
              <a:solidFill>
                <a:schemeClr val="dk1"/>
              </a:solidFill>
            </a:ln>
          </a:left>
          <a:right>
            <a:ln w="9525" cmpd="sng">
              <a:solidFill>
                <a:schemeClr val="dk1"/>
              </a:solidFill>
            </a:ln>
          </a:right>
          <a:top>
            <a:ln w="9525" cmpd="sng">
              <a:solidFill>
                <a:schemeClr val="dk1"/>
              </a:solidFill>
            </a:ln>
          </a:top>
          <a:bottom>
            <a:ln w="9525" cmpd="sng">
              <a:solidFill>
                <a:schemeClr val="dk1"/>
              </a:solidFill>
            </a:ln>
          </a:bottom>
          <a:insideH>
            <a:ln>
              <a:noFill/>
            </a:ln>
          </a:insideH>
          <a:insideV>
            <a:ln>
              <a:noFill/>
            </a:ln>
          </a:insideV>
        </a:tcBdr>
        <a:fill>
          <a:solidFill>
            <a:srgbClr val="FFFFFF"/>
          </a:solidFill>
        </a:fill>
      </a:tcStyle>
    </a:lastRow>
    <a:firstRow>
      <a:tcTxStyle b="on">
        <a:fontRef idx="none">
          <a:srgbClr val="FFFFFF"/>
        </a:fontRef>
      </a:tcTxStyle>
      <a:tcStyle>
        <a:tcBdr>
          <a:left>
            <a:ln w="9525" cmpd="sng">
              <a:solidFill>
                <a:schemeClr val="dk1"/>
              </a:solidFill>
            </a:ln>
          </a:left>
          <a:right>
            <a:ln w="9525" cmpd="sng">
              <a:solidFill>
                <a:schemeClr val="dk1"/>
              </a:solidFill>
            </a:ln>
          </a:right>
          <a:top>
            <a:ln w="9525" cmpd="sng">
              <a:solidFill>
                <a:schemeClr val="dk1"/>
              </a:solidFill>
            </a:ln>
          </a:top>
          <a:bottom>
            <a:ln w="9525" cmpd="sng">
              <a:solidFill>
                <a:schemeClr val="dk1"/>
              </a:solidFill>
            </a:ln>
          </a:bottom>
          <a:insideH>
            <a:ln>
              <a:noFill/>
            </a:ln>
          </a:insideH>
          <a:insideV>
            <a:ln w="9525" cmpd="sng">
              <a:solidFill>
                <a:schemeClr val="dk1">
                  <a:lumMod val="40000"/>
                  <a:lumOff val="60000"/>
                </a:schemeClr>
              </a:solidFill>
            </a:ln>
          </a:insideV>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88873" autoAdjust="0"/>
  </p:normalViewPr>
  <p:slideViewPr>
    <p:cSldViewPr snapToGrid="0" snapToObjects="1" showGuides="1">
      <p:cViewPr varScale="1">
        <p:scale>
          <a:sx n="75" d="100"/>
          <a:sy n="75" d="100"/>
        </p:scale>
        <p:origin x="1018" y="72"/>
      </p:cViewPr>
      <p:guideLst>
        <p:guide pos="3682"/>
        <p:guide orient="horz" pos="633"/>
        <p:guide pos="356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4" Type="http://schemas.openxmlformats.org/officeDocument/2006/relationships/tags" Target="tags/tag6.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方案概述</a:t>
            </a:r>
            <a:endParaRPr lang="en-US" altLang="zh-CN"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6"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506" y="365125"/>
            <a:ext cx="10519434"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506" y="1825625"/>
            <a:ext cx="10519434"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506" y="6356350"/>
            <a:ext cx="2744200" cy="365125"/>
          </a:xfrm>
        </p:spPr>
        <p:txBody>
          <a:bodyPr/>
          <a:lstStyle/>
          <a:p>
            <a:fld id="{F0B740BC-76B9-4A49-88BD-71F52BE476D5}" type="datetimeFigureOut">
              <a:rPr lang="zh-CN" altLang="en-US" smtClean="0"/>
            </a:fld>
            <a:endParaRPr lang="zh-CN" altLang="en-US"/>
          </a:p>
        </p:txBody>
      </p:sp>
      <p:sp>
        <p:nvSpPr>
          <p:cNvPr id="5" name="页脚占位符 4"/>
          <p:cNvSpPr>
            <a:spLocks noGrp="1"/>
          </p:cNvSpPr>
          <p:nvPr>
            <p:ph type="ftr" sz="quarter" idx="11"/>
          </p:nvPr>
        </p:nvSpPr>
        <p:spPr>
          <a:xfrm>
            <a:off x="4040072" y="6356350"/>
            <a:ext cx="4116300" cy="365125"/>
          </a:xfrm>
        </p:spPr>
        <p:txBody>
          <a:bodyPr/>
          <a:lstStyle/>
          <a:p>
            <a:endParaRPr lang="zh-CN" altLang="en-US"/>
          </a:p>
        </p:txBody>
      </p:sp>
      <p:sp>
        <p:nvSpPr>
          <p:cNvPr id="6" name="灯片编号占位符 5"/>
          <p:cNvSpPr>
            <a:spLocks noGrp="1"/>
          </p:cNvSpPr>
          <p:nvPr>
            <p:ph type="sldNum" sz="quarter" idx="12"/>
          </p:nvPr>
        </p:nvSpPr>
        <p:spPr>
          <a:xfrm>
            <a:off x="8613739" y="6356350"/>
            <a:ext cx="2744200" cy="365125"/>
          </a:xfrm>
        </p:spPr>
        <p:txBody>
          <a:bodyPr/>
          <a:lstStyle/>
          <a:p>
            <a:fld id="{41601D9F-1986-45DD-90CB-72FEEDEF968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page">
    <p:spTree>
      <p:nvGrpSpPr>
        <p:cNvPr id="1" name=""/>
        <p:cNvGrpSpPr/>
        <p:nvPr/>
      </p:nvGrpSpPr>
      <p:grpSpPr>
        <a:xfrm>
          <a:off x="0" y="0"/>
          <a:ext cx="0" cy="0"/>
          <a:chOff x="0" y="0"/>
          <a:chExt cx="0" cy="0"/>
        </a:xfrm>
      </p:grpSpPr>
      <p:sp>
        <p:nvSpPr>
          <p:cNvPr id="4" name="TextBox 3"/>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endParaRPr lang="en-US" sz="4940" dirty="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201" y="1231615"/>
            <a:ext cx="9703492" cy="639354"/>
          </a:xfrm>
        </p:spPr>
        <p:txBody>
          <a:bodyPr/>
          <a:lstStyle>
            <a:lvl1pPr>
              <a:defRPr/>
            </a:lvl1pPr>
          </a:lstStyle>
          <a:p>
            <a:r>
              <a:rPr lang="zh-CN" altLang="en-US" dirty="0"/>
              <a:t>目录</a:t>
            </a:r>
            <a:endParaRPr lang="zh-CN" altLang="en-US" dirty="0"/>
          </a:p>
        </p:txBody>
      </p:sp>
      <p:sp>
        <p:nvSpPr>
          <p:cNvPr id="3" name="内容占位符 2"/>
          <p:cNvSpPr>
            <a:spLocks noGrp="1"/>
          </p:cNvSpPr>
          <p:nvPr>
            <p:ph idx="1"/>
          </p:nvPr>
        </p:nvSpPr>
        <p:spPr>
          <a:xfrm>
            <a:off x="1417253" y="2083433"/>
            <a:ext cx="9362259" cy="3793272"/>
          </a:xfrm>
        </p:spPr>
        <p:txBody>
          <a:bodyPr/>
          <a:lstStyle>
            <a:lvl1pPr>
              <a:defRPr>
                <a:solidFill>
                  <a:schemeClr val="tx1"/>
                </a:solidFill>
              </a:defRPr>
            </a:lvl1pPr>
          </a:lstStyle>
          <a:p>
            <a:pPr lvl="0"/>
            <a:r>
              <a:rPr lang="zh-CN" altLang="en-US" dirty="0"/>
              <a:t>单击此处编辑母版文本样式</a:t>
            </a:r>
            <a:endParaRPr lang="en-US" altLang="zh-CN" dirty="0"/>
          </a:p>
          <a:p>
            <a:pPr lvl="0"/>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p:spPr>
        <p:txBody>
          <a:bodyPr>
            <a:normAutofit/>
          </a:bodyPr>
          <a:lstStyle>
            <a:lvl1pPr algn="ctr">
              <a:defRPr sz="4000">
                <a:latin typeface="微软雅黑" panose="020B0503020204020204" pitchFamily="34" charset="-122"/>
                <a:ea typeface="微软雅黑" panose="020B0503020204020204" pitchFamily="34" charset="-122"/>
              </a:defRPr>
            </a:lvl1pPr>
          </a:lstStyle>
          <a:p>
            <a:r>
              <a:rPr lang="zh-CN" altLang="en-US" dirty="0"/>
              <a:t>微软雅黑 </a:t>
            </a:r>
            <a:r>
              <a:rPr lang="en-US" altLang="zh-CN" dirty="0"/>
              <a:t>40pt </a:t>
            </a:r>
            <a:r>
              <a:rPr lang="zh-CN" altLang="en-US" dirty="0"/>
              <a:t>，居中，最多两行</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09679" y="1599829"/>
            <a:ext cx="5412493" cy="4526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4592" y="1599829"/>
            <a:ext cx="5412492" cy="4526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929260" y="1393895"/>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2403283"/>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a:fillRect/>
          </a:stretch>
        </p:blipFill>
        <p:spPr>
          <a:xfrm>
            <a:off x="0" y="0"/>
            <a:ext cx="12196996" cy="5602265"/>
          </a:xfrm>
          <a:prstGeom prst="rect">
            <a:avLst/>
          </a:prstGeom>
        </p:spPr>
      </p:pic>
      <p:sp>
        <p:nvSpPr>
          <p:cNvPr id="10" name="L 形 10"/>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1"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srcRect/>
          <a:stretch>
            <a:fillRect/>
          </a:stretch>
        </p:blipFill>
        <p:spPr>
          <a:xfrm>
            <a:off x="1" y="0"/>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screen"/>
          <a:stretch>
            <a:fillRect/>
          </a:stretch>
        </p:blipFill>
        <p:spPr>
          <a:xfrm>
            <a:off x="0" y="-3"/>
            <a:ext cx="12196762" cy="5602265"/>
          </a:xfrm>
          <a:prstGeom prst="rect">
            <a:avLst/>
          </a:prstGeom>
        </p:spPr>
      </p:pic>
      <p:sp>
        <p:nvSpPr>
          <p:cNvPr id="2" name="Title 1"/>
          <p:cNvSpPr>
            <a:spLocks noGrp="1"/>
          </p:cNvSpPr>
          <p:nvPr>
            <p:ph type="ctrTitle" hasCustomPrompt="1"/>
          </p:nvPr>
        </p:nvSpPr>
        <p:spPr>
          <a:xfrm>
            <a:off x="896462" y="907581"/>
            <a:ext cx="7240147" cy="690255"/>
          </a:xfrm>
          <a:prstGeom prst="rect">
            <a:avLst/>
          </a:prstGeom>
        </p:spPr>
        <p:txBody>
          <a:bodyPr lIns="0" tIns="0" rIns="0" bIns="0" anchor="t">
            <a:normAutofit/>
          </a:bodyPr>
          <a:lstStyle>
            <a:lvl1pPr algn="l">
              <a:lnSpc>
                <a:spcPts val="3440"/>
              </a:lnSpc>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 name="Text Placeholder 5"/>
          <p:cNvSpPr>
            <a:spLocks noGrp="1"/>
          </p:cNvSpPr>
          <p:nvPr>
            <p:ph type="body" sz="quarter" idx="10" hasCustomPrompt="1"/>
          </p:nvPr>
        </p:nvSpPr>
        <p:spPr>
          <a:xfrm>
            <a:off x="929259" y="1949372"/>
            <a:ext cx="7207349"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a:fillRect/>
          </a:stretch>
        </p:blipFill>
        <p:spPr>
          <a:xfrm>
            <a:off x="1" y="-36206"/>
            <a:ext cx="12196763" cy="5638471"/>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ntents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033620" y="1843088"/>
            <a:ext cx="4992425" cy="3013725"/>
          </a:xfrm>
          <a:prstGeom prst="rect">
            <a:avLst/>
          </a:prstGeom>
        </p:spPr>
        <p:txBody>
          <a:bodyPr tIns="90000" bIns="90000"/>
          <a:lstStyle>
            <a:lvl1pPr marL="412750" indent="-398780">
              <a:lnSpc>
                <a:spcPct val="70000"/>
              </a:lnSpc>
              <a:buFont typeface="+mj-lt"/>
              <a:buAutoNum type="arabicPeriod"/>
              <a:defRPr sz="2200">
                <a:solidFill>
                  <a:schemeClr val="tx1"/>
                </a:solidFill>
                <a:latin typeface="微软雅黑" panose="020B0503020204020204" pitchFamily="34" charset="-122"/>
                <a:ea typeface="微软雅黑" panose="020B0503020204020204" pitchFamily="34" charset="-122"/>
              </a:defRPr>
            </a:lvl1pPr>
            <a:lvl2pPr marL="412750" indent="-398780">
              <a:buFont typeface="+mj-lt"/>
              <a:buAutoNum type="arabicPeriod"/>
              <a:defRPr/>
            </a:lvl2pPr>
            <a:lvl3pPr marL="13970" indent="0">
              <a:buFont typeface="+mj-lt"/>
              <a:buNone/>
              <a:defRPr sz="2200">
                <a:latin typeface="微软雅黑" panose="020B0503020204020204" pitchFamily="34" charset="-122"/>
                <a:ea typeface="微软雅黑" panose="020B0503020204020204" pitchFamily="34" charset="-122"/>
              </a:defRPr>
            </a:lvl3pPr>
            <a:lvl4pPr marL="13970" indent="0">
              <a:buFont typeface="+mj-lt"/>
              <a:buNone/>
              <a:defRPr sz="2200">
                <a:latin typeface="微软雅黑" panose="020B0503020204020204" pitchFamily="34" charset="-122"/>
                <a:ea typeface="微软雅黑" panose="020B0503020204020204" pitchFamily="34" charset="-122"/>
              </a:defRPr>
            </a:lvl4pPr>
            <a:lvl5pPr marL="13970" indent="0">
              <a:buFont typeface="+mj-lt"/>
              <a:buNone/>
              <a:defRPr sz="2200">
                <a:latin typeface="微软雅黑" panose="020B0503020204020204" pitchFamily="34" charset="-122"/>
                <a:ea typeface="微软雅黑" panose="020B0503020204020204" pitchFamily="34" charset="-122"/>
              </a:defRPr>
            </a:lvl5pPr>
          </a:lstStyle>
          <a:p>
            <a:pPr lvl="0"/>
            <a:r>
              <a:rPr lang="zh-CN" altLang="en-US" dirty="0"/>
              <a:t>单击此处添加文本</a:t>
            </a:r>
            <a:endParaRPr lang="en-US" altLang="zh-CN" dirty="0"/>
          </a:p>
        </p:txBody>
      </p:sp>
      <p:cxnSp>
        <p:nvCxnSpPr>
          <p:cNvPr id="3"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p:cNvSpPr txBox="1"/>
          <p:nvPr userDrawn="1"/>
        </p:nvSpPr>
        <p:spPr>
          <a:xfrm>
            <a:off x="918916" y="630373"/>
            <a:ext cx="1147485" cy="653509"/>
          </a:xfrm>
          <a:prstGeom prst="rect">
            <a:avLst/>
          </a:prstGeom>
          <a:noFill/>
        </p:spPr>
        <p:txBody>
          <a:bodyPr wrap="none" rtlCol="0">
            <a:spAutoFit/>
          </a:bodyPr>
          <a:lstStyle/>
          <a:p>
            <a:r>
              <a:rPr kumimoji="1" lang="zh-CN" altLang="en-US" sz="36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目录</a:t>
            </a:r>
            <a:endParaRPr kumimoji="1" lang="zh-CN" altLang="en-US" sz="363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微软雅黑" panose="020B0503020204020204" pitchFamily="34" charset="-122"/>
                <a:ea typeface="微软雅黑" panose="020B0503020204020204" pitchFamily="34" charset="-122"/>
              </a:defRPr>
            </a:lvl1pPr>
            <a:lvl2pPr marL="593725" indent="0" algn="ctr">
              <a:buNone/>
              <a:defRPr sz="2600"/>
            </a:lvl2pPr>
            <a:lvl3pPr marL="1188085" indent="0" algn="ctr">
              <a:buNone/>
              <a:defRPr sz="2340"/>
            </a:lvl3pPr>
            <a:lvl4pPr marL="1781810" indent="0" algn="ctr">
              <a:buNone/>
              <a:defRPr sz="2080"/>
            </a:lvl4pPr>
            <a:lvl5pPr marL="2375535" indent="0" algn="ctr">
              <a:buNone/>
              <a:defRPr sz="2080"/>
            </a:lvl5pPr>
            <a:lvl6pPr marL="2969260" indent="0" algn="ctr">
              <a:buNone/>
              <a:defRPr sz="2080"/>
            </a:lvl6pPr>
            <a:lvl7pPr marL="3563620" indent="0" algn="ctr">
              <a:buNone/>
              <a:defRPr sz="2080"/>
            </a:lvl7pPr>
            <a:lvl8pPr marL="4157345" indent="0" algn="ctr">
              <a:buNone/>
              <a:defRPr sz="2080"/>
            </a:lvl8pPr>
            <a:lvl9pPr marL="4751070" indent="0" algn="ctr">
              <a:buNone/>
              <a:defRPr sz="2080"/>
            </a:lvl9pPr>
          </a:lstStyle>
          <a:p>
            <a:r>
              <a:rPr lang="zh-CN" altLang="en-US" dirty="0"/>
              <a:t>单击此处添加标题</a:t>
            </a:r>
            <a:endParaRPr lang="en-US" dirty="0"/>
          </a:p>
        </p:txBody>
      </p:sp>
      <p:sp>
        <p:nvSpPr>
          <p:cNvPr id="7" name="Content Placeholder 2"/>
          <p:cNvSpPr>
            <a:spLocks noGrp="1"/>
          </p:cNvSpPr>
          <p:nvPr>
            <p:ph idx="10" hasCustomPrompt="1"/>
          </p:nvPr>
        </p:nvSpPr>
        <p:spPr>
          <a:xfrm>
            <a:off x="736908" y="1501989"/>
            <a:ext cx="10733557" cy="4690459"/>
          </a:xfrm>
          <a:prstGeom prst="rect">
            <a:avLst/>
          </a:prstGeom>
        </p:spPr>
        <p:txBody>
          <a:bodyPr lIns="0" tIns="0" rIns="0" bIns="0"/>
          <a:lstStyle>
            <a:lvl1pPr marL="12065" indent="0">
              <a:lnSpc>
                <a:spcPct val="100000"/>
              </a:lnSpc>
              <a:spcBef>
                <a:spcPts val="0"/>
              </a:spcBef>
              <a:buFontTx/>
              <a:buNone/>
              <a:tabLst>
                <a:tab pos="1208405" algn="ctr"/>
              </a:tabLst>
              <a:defRPr sz="18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525780" indent="-171450">
              <a:buFont typeface="Arial" panose="020B0604020202020204" pitchFamily="34" charset="0"/>
              <a:buChar char="•"/>
              <a:tabLst>
                <a:tab pos="1208405" algn="ctr"/>
              </a:tabLst>
              <a:defRPr sz="1300" baseline="0"/>
            </a:lvl2pPr>
            <a:lvl3pPr marL="525780" indent="-171450">
              <a:buFont typeface="Arial" panose="020B0604020202020204" pitchFamily="34" charset="0"/>
              <a:buChar char="•"/>
              <a:tabLst>
                <a:tab pos="1208405" algn="ctr"/>
              </a:tabLst>
              <a:defRPr sz="1300" baseline="0"/>
            </a:lvl3pPr>
            <a:lvl4pPr marL="525780" indent="-171450">
              <a:buFont typeface="Arial" panose="020B0604020202020204" pitchFamily="34" charset="0"/>
              <a:buChar char="•"/>
              <a:tabLst>
                <a:tab pos="1208405" algn="ctr"/>
              </a:tabLst>
              <a:defRPr sz="1300" baseline="0"/>
            </a:lvl4pPr>
            <a:lvl5pPr marL="525780" indent="-171450">
              <a:buFont typeface="Arial" panose="020B0604020202020204" pitchFamily="34" charset="0"/>
              <a:buChar char="•"/>
              <a:tabLst>
                <a:tab pos="1208405" algn="ctr"/>
              </a:tabLst>
              <a:defRPr sz="1300" baseline="0"/>
            </a:lvl5pPr>
          </a:lstStyle>
          <a:p>
            <a:pPr lvl="0"/>
            <a:r>
              <a:rPr lang="zh-CN" altLang="en-US" dirty="0"/>
              <a:t>单击此处添加文本</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56" y="1122363"/>
            <a:ext cx="9147334"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556" y="3602038"/>
            <a:ext cx="9147334"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506" y="6356350"/>
            <a:ext cx="2744200" cy="365125"/>
          </a:xfrm>
        </p:spPr>
        <p:txBody>
          <a:bodyPr/>
          <a:lstStyle/>
          <a:p>
            <a:fld id="{F0B740BC-76B9-4A49-88BD-71F52BE476D5}" type="datetimeFigureOut">
              <a:rPr lang="zh-CN" altLang="en-US" smtClean="0"/>
            </a:fld>
            <a:endParaRPr lang="zh-CN" altLang="en-US"/>
          </a:p>
        </p:txBody>
      </p:sp>
      <p:sp>
        <p:nvSpPr>
          <p:cNvPr id="5" name="页脚占位符 4"/>
          <p:cNvSpPr>
            <a:spLocks noGrp="1"/>
          </p:cNvSpPr>
          <p:nvPr>
            <p:ph type="ftr" sz="quarter" idx="11"/>
          </p:nvPr>
        </p:nvSpPr>
        <p:spPr>
          <a:xfrm>
            <a:off x="4040072" y="6356350"/>
            <a:ext cx="4116300" cy="365125"/>
          </a:xfrm>
        </p:spPr>
        <p:txBody>
          <a:bodyPr/>
          <a:lstStyle/>
          <a:p>
            <a:endParaRPr lang="zh-CN" altLang="en-US"/>
          </a:p>
        </p:txBody>
      </p:sp>
      <p:sp>
        <p:nvSpPr>
          <p:cNvPr id="6" name="灯片编号占位符 5"/>
          <p:cNvSpPr>
            <a:spLocks noGrp="1"/>
          </p:cNvSpPr>
          <p:nvPr>
            <p:ph type="sldNum" sz="quarter" idx="12"/>
          </p:nvPr>
        </p:nvSpPr>
        <p:spPr>
          <a:xfrm>
            <a:off x="8613739" y="6356350"/>
            <a:ext cx="2744200" cy="365125"/>
          </a:xfrm>
        </p:spPr>
        <p:txBody>
          <a:bodyPr/>
          <a:lstStyle/>
          <a:p>
            <a:fld id="{41601D9F-1986-45DD-90CB-72FEEDEF968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7.jpeg"/><Relationship Id="rId7" Type="http://schemas.openxmlformats.org/officeDocument/2006/relationships/image" Target="../media/image6.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6.png"/><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6.png"/><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6.png"/><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7" Type="http://schemas.openxmlformats.org/officeDocument/2006/relationships/theme" Target="../theme/theme5.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pic>
        <p:nvPicPr>
          <p:cNvPr id="6146" name="Picture 2" descr="C:\Users\q00464724\AppData\Roaming\eSpace_Desktop\UserData\q00464724\imagefiles\originalImgfiles\D4027C3C-C7FE-4159-8B4B-479CC5ADE65F.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588" y="0"/>
            <a:ext cx="12193587" cy="6858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1188085"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7180" indent="-297180" algn="l" defTabSz="1188085" rtl="0" eaLnBrk="1" latinLnBrk="0" hangingPunct="1">
        <a:lnSpc>
          <a:spcPct val="90000"/>
        </a:lnSpc>
        <a:spcBef>
          <a:spcPts val="1300"/>
        </a:spcBef>
        <a:buFont typeface="Arial" panose="020B0604020202020204" pitchFamily="34" charset="0"/>
        <a:buChar char="•"/>
        <a:defRPr sz="3635" kern="1200">
          <a:solidFill>
            <a:schemeClr val="tx1"/>
          </a:solidFill>
          <a:latin typeface="+mn-lt"/>
          <a:ea typeface="+mn-ea"/>
          <a:cs typeface="+mn-cs"/>
        </a:defRPr>
      </a:lvl1pPr>
      <a:lvl2pPr marL="890905" indent="-297180" algn="l" defTabSz="1188085" rtl="0" eaLnBrk="1" latinLnBrk="0" hangingPunct="1">
        <a:lnSpc>
          <a:spcPct val="90000"/>
        </a:lnSpc>
        <a:spcBef>
          <a:spcPts val="650"/>
        </a:spcBef>
        <a:buFont typeface="Arial" panose="020B0604020202020204" pitchFamily="34" charset="0"/>
        <a:buChar char="•"/>
        <a:defRPr sz="3120" kern="1200">
          <a:solidFill>
            <a:schemeClr val="tx1"/>
          </a:solidFill>
          <a:latin typeface="+mn-lt"/>
          <a:ea typeface="+mn-ea"/>
          <a:cs typeface="+mn-cs"/>
        </a:defRPr>
      </a:lvl2pPr>
      <a:lvl3pPr marL="1484630" indent="-297180" algn="l" defTabSz="1188085" rtl="0" eaLnBrk="1" latinLnBrk="0" hangingPunct="1">
        <a:lnSpc>
          <a:spcPct val="90000"/>
        </a:lnSpc>
        <a:spcBef>
          <a:spcPts val="650"/>
        </a:spcBef>
        <a:buFont typeface="Arial" panose="020B0604020202020204" pitchFamily="34" charset="0"/>
        <a:buChar char="•"/>
        <a:defRPr sz="2600" kern="1200">
          <a:solidFill>
            <a:schemeClr val="tx1"/>
          </a:solidFill>
          <a:latin typeface="+mn-lt"/>
          <a:ea typeface="+mn-ea"/>
          <a:cs typeface="+mn-cs"/>
        </a:defRPr>
      </a:lvl3pPr>
      <a:lvl4pPr marL="207835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4pPr>
      <a:lvl5pPr marL="267271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smtClean="0">
                <a:solidFill>
                  <a:srgbClr val="1D1D1B"/>
                </a:solidFill>
                <a:latin typeface="Arial" panose="020B0604020202020204" pitchFamily="34" charset="0"/>
                <a:cs typeface="Arial" panose="020B0604020202020204" pitchFamily="34" charset="0"/>
              </a:rPr>
            </a:fld>
            <a:endParaRPr lang="en-US" sz="975"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12216278" y="2931937"/>
            <a:ext cx="1982916"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186C</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200/16/46</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5"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185C</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199/0/11</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6" name="文本框 31"/>
              <p:cNvSpPr txBox="1"/>
              <p:nvPr userDrawn="1"/>
            </p:nvSpPr>
            <p:spPr>
              <a:xfrm>
                <a:off x="12326898" y="2207613"/>
                <a:ext cx="384721" cy="153888"/>
              </a:xfrm>
              <a:prstGeom prst="rect">
                <a:avLst/>
              </a:prstGeom>
              <a:noFill/>
            </p:spPr>
            <p:txBody>
              <a:bodyPr wrap="none" lIns="0" tIns="0" rIns="0" bIns="0" rtlCol="0">
                <a:spAutoFit/>
              </a:bodyPr>
              <a:lstStyle/>
              <a:p>
                <a:pPr algn="ctr">
                  <a:lnSpc>
                    <a:spcPct val="100000"/>
                  </a:lnSpc>
                </a:pPr>
                <a:r>
                  <a:rPr kumimoji="1" lang="zh-CN" altLang="en-US" sz="1000" dirty="0">
                    <a:solidFill>
                      <a:schemeClr val="tx1"/>
                    </a:solidFill>
                    <a:latin typeface="微软雅黑" panose="020B0503020204020204" pitchFamily="34" charset="-122"/>
                    <a:ea typeface="微软雅黑" panose="020B0503020204020204" pitchFamily="34" charset="-122"/>
                  </a:rPr>
                  <a:t>品牌色</a:t>
                </a:r>
                <a:endParaRPr kumimoji="1" lang="zh-CN" altLang="en-US" sz="1000" dirty="0">
                  <a:solidFill>
                    <a:schemeClr val="tx1"/>
                  </a:solidFill>
                  <a:latin typeface="微软雅黑" panose="020B0503020204020204" pitchFamily="34" charset="-122"/>
                  <a:ea typeface="微软雅黑" panose="020B0503020204020204" pitchFamily="34" charset="-122"/>
                </a:endParaRPr>
              </a:p>
            </p:txBody>
          </p:sp>
        </p:grpSp>
        <p:grpSp>
          <p:nvGrpSpPr>
            <p:cNvPr id="27" name="组合 26"/>
            <p:cNvGrpSpPr/>
            <p:nvPr userDrawn="1"/>
          </p:nvGrpSpPr>
          <p:grpSpPr>
            <a:xfrm>
              <a:off x="12216278" y="3080825"/>
              <a:ext cx="1982912" cy="3785795"/>
              <a:chOff x="12216278" y="3080825"/>
              <a:chExt cx="1982912" cy="3785795"/>
            </a:xfrm>
          </p:grpSpPr>
          <p:sp>
            <p:nvSpPr>
              <p:cNvPr id="28"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234</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90/79</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9"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120</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0/15</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0" name="文本框 15"/>
              <p:cNvSpPr txBox="1"/>
              <p:nvPr userDrawn="1"/>
            </p:nvSpPr>
            <p:spPr>
              <a:xfrm>
                <a:off x="12216278" y="3080825"/>
                <a:ext cx="569387" cy="153888"/>
              </a:xfrm>
              <a:prstGeom prst="rect">
                <a:avLst/>
              </a:prstGeom>
              <a:noFill/>
            </p:spPr>
            <p:txBody>
              <a:bodyPr wrap="square" lIns="0" tIns="0" rIns="0" bIns="0" rtlCol="0" anchor="b" anchorCtr="0">
                <a:spAutoFit/>
              </a:bodyPr>
              <a:lstStyle/>
              <a:p>
                <a:pPr algn="ctr">
                  <a:lnSpc>
                    <a:spcPct val="100000"/>
                  </a:lnSpc>
                </a:pPr>
                <a:r>
                  <a:rPr kumimoji="1" lang="zh-CN" altLang="en-US" sz="1000" dirty="0">
                    <a:solidFill>
                      <a:schemeClr val="tx1"/>
                    </a:solidFill>
                    <a:latin typeface="微软雅黑" panose="020B0503020204020204" pitchFamily="34" charset="-122"/>
                    <a:ea typeface="微软雅黑" panose="020B0503020204020204" pitchFamily="34" charset="-122"/>
                  </a:rPr>
                  <a:t>辅助色</a:t>
                </a:r>
                <a:endParaRPr kumimoji="1"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1"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248</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181/60</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2"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235</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92/1</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3"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137/137/137</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4"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35/24/21</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5"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 221</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221/221</a:t>
                </a:r>
                <a:endPar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36"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233</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140/128</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159</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0/1</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8"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 245</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220/87</a:t>
                </a:r>
                <a:endPar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39"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240</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133/0</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0"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181</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181/181</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2"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89</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87/87</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3"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 255</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255/255</a:t>
                </a:r>
                <a:endPar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gr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hf hdr="0" ftr="0" dt="0"/>
  <p:txStyles>
    <p:titleStyle>
      <a:lvl1pPr algn="l" defTabSz="1188085"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7180" indent="-297180" algn="l" defTabSz="1188085" rtl="0" eaLnBrk="1" latinLnBrk="0" hangingPunct="1">
        <a:lnSpc>
          <a:spcPct val="90000"/>
        </a:lnSpc>
        <a:spcBef>
          <a:spcPts val="1300"/>
        </a:spcBef>
        <a:buFont typeface="Arial" panose="020B0604020202020204" pitchFamily="34" charset="0"/>
        <a:buChar char="•"/>
        <a:defRPr sz="3635" kern="1200">
          <a:solidFill>
            <a:schemeClr val="tx1"/>
          </a:solidFill>
          <a:latin typeface="+mn-lt"/>
          <a:ea typeface="+mn-ea"/>
          <a:cs typeface="+mn-cs"/>
        </a:defRPr>
      </a:lvl1pPr>
      <a:lvl2pPr marL="890905" indent="-297180" algn="l" defTabSz="1188085" rtl="0" eaLnBrk="1" latinLnBrk="0" hangingPunct="1">
        <a:lnSpc>
          <a:spcPct val="90000"/>
        </a:lnSpc>
        <a:spcBef>
          <a:spcPts val="650"/>
        </a:spcBef>
        <a:buFont typeface="Arial" panose="020B0604020202020204" pitchFamily="34" charset="0"/>
        <a:buChar char="•"/>
        <a:defRPr sz="3120" kern="1200">
          <a:solidFill>
            <a:schemeClr val="tx1"/>
          </a:solidFill>
          <a:latin typeface="+mn-lt"/>
          <a:ea typeface="+mn-ea"/>
          <a:cs typeface="+mn-cs"/>
        </a:defRPr>
      </a:lvl2pPr>
      <a:lvl3pPr marL="1484630" indent="-297180" algn="l" defTabSz="1188085" rtl="0" eaLnBrk="1" latinLnBrk="0" hangingPunct="1">
        <a:lnSpc>
          <a:spcPct val="90000"/>
        </a:lnSpc>
        <a:spcBef>
          <a:spcPts val="650"/>
        </a:spcBef>
        <a:buFont typeface="Arial" panose="020B0604020202020204" pitchFamily="34" charset="0"/>
        <a:buChar char="•"/>
        <a:defRPr sz="2600" kern="1200">
          <a:solidFill>
            <a:schemeClr val="tx1"/>
          </a:solidFill>
          <a:latin typeface="+mn-lt"/>
          <a:ea typeface="+mn-ea"/>
          <a:cs typeface="+mn-cs"/>
        </a:defRPr>
      </a:lvl3pPr>
      <a:lvl4pPr marL="207835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4pPr>
      <a:lvl5pPr marL="267271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l" defTabSz="1188085" rtl="0" eaLnBrk="1" latinLnBrk="0" hangingPunct="1">
        <a:lnSpc>
          <a:spcPct val="90000"/>
        </a:lnSpc>
        <a:spcBef>
          <a:spcPct val="0"/>
        </a:spcBef>
        <a:buNone/>
        <a:defRPr sz="5000" b="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p:titleStyle>
    <p:bodyStyle>
      <a:lvl1pPr marL="0" indent="0" algn="l" defTabSz="1188085"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8085" rtl="0" eaLnBrk="1" latinLnBrk="0" hangingPunct="1">
        <a:lnSpc>
          <a:spcPct val="90000"/>
        </a:lnSpc>
        <a:spcBef>
          <a:spcPts val="650"/>
        </a:spcBef>
        <a:buFont typeface="Arial" panose="020B0604020202020204" pitchFamily="34" charset="0"/>
        <a:buNone/>
        <a:defRPr sz="3120" kern="1200">
          <a:solidFill>
            <a:schemeClr val="tx1"/>
          </a:solidFill>
          <a:latin typeface="+mn-lt"/>
          <a:ea typeface="+mn-ea"/>
          <a:cs typeface="+mn-cs"/>
        </a:defRPr>
      </a:lvl2pPr>
      <a:lvl3pPr marL="1188085" indent="0" algn="l"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3pPr>
      <a:lvl4pPr marL="1781810"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4pPr>
      <a:lvl5pPr marL="2375535"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09629" y="468675"/>
            <a:ext cx="11377506" cy="104227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09680" y="1599829"/>
            <a:ext cx="10977404" cy="452650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cxnSp>
        <p:nvCxnSpPr>
          <p:cNvPr id="7" name="直接连接符 6"/>
          <p:cNvCxnSpPr/>
          <p:nvPr userDrawn="1"/>
        </p:nvCxnSpPr>
        <p:spPr>
          <a:xfrm>
            <a:off x="302459" y="468675"/>
            <a:ext cx="11541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5"/>
          <p:cNvSpPr>
            <a:spLocks noChangeArrowheads="1"/>
          </p:cNvSpPr>
          <p:nvPr userDrawn="1"/>
        </p:nvSpPr>
        <p:spPr bwMode="auto">
          <a:xfrm>
            <a:off x="3040917" y="6537794"/>
            <a:ext cx="272090" cy="195898"/>
          </a:xfrm>
          <a:prstGeom prst="rect">
            <a:avLst/>
          </a:prstGeom>
          <a:noFill/>
          <a:ln w="9525">
            <a:noFill/>
            <a:miter lim="800000"/>
          </a:ln>
        </p:spPr>
        <p:txBody>
          <a:bodyPr lIns="0" tIns="0" rIns="0" bIns="0"/>
          <a:lstStyle/>
          <a:p>
            <a:pPr defTabSz="1219200" eaLnBrk="0" hangingPunct="0">
              <a:lnSpc>
                <a:spcPct val="85000"/>
              </a:lnSpc>
              <a:defRPr/>
            </a:pPr>
            <a:fld id="{F350CB96-EF0E-44F1-90D2-2D2DCEB1810F}" type="slidenum">
              <a:rPr lang="de-DE" altLang="zh-CN" sz="900" smtClean="0">
                <a:solidFill>
                  <a:prstClr val="white">
                    <a:lumMod val="65000"/>
                  </a:prstClr>
                </a:solidFill>
              </a:rPr>
            </a:fld>
            <a:endParaRPr lang="en-GB" altLang="zh-CN" sz="900" dirty="0">
              <a:solidFill>
                <a:prstClr val="white">
                  <a:lumMod val="65000"/>
                </a:prstClr>
              </a:solidFill>
            </a:endParaRPr>
          </a:p>
        </p:txBody>
      </p:sp>
      <p:cxnSp>
        <p:nvCxnSpPr>
          <p:cNvPr id="11" name="直接连接符 10"/>
          <p:cNvCxnSpPr/>
          <p:nvPr userDrawn="1"/>
        </p:nvCxnSpPr>
        <p:spPr>
          <a:xfrm>
            <a:off x="327862" y="6371800"/>
            <a:ext cx="11541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图片 11" descr="leading-new-ict.png"/>
          <p:cNvPicPr>
            <a:picLocks noChangeAspect="1"/>
          </p:cNvPicPr>
          <p:nvPr userDrawn="1"/>
        </p:nvPicPr>
        <p:blipFill>
          <a:blip r:embed="rId6" cstate="print"/>
          <a:stretch>
            <a:fillRect/>
          </a:stretch>
        </p:blipFill>
        <p:spPr>
          <a:xfrm>
            <a:off x="10436944" y="243378"/>
            <a:ext cx="1431957" cy="107975"/>
          </a:xfrm>
          <a:prstGeom prst="rect">
            <a:avLst/>
          </a:prstGeom>
        </p:spPr>
      </p:pic>
      <p:sp>
        <p:nvSpPr>
          <p:cNvPr id="13" name="TextBox 12"/>
          <p:cNvSpPr txBox="1"/>
          <p:nvPr userDrawn="1"/>
        </p:nvSpPr>
        <p:spPr>
          <a:xfrm>
            <a:off x="-2903791" y="165062"/>
            <a:ext cx="2903791" cy="8452730"/>
          </a:xfrm>
          <a:prstGeom prst="rect">
            <a:avLst/>
          </a:prstGeom>
          <a:noFill/>
        </p:spPr>
        <p:txBody>
          <a:bodyPr wrap="square" rtlCol="0">
            <a:spAutoFit/>
          </a:bodyPr>
          <a:lstStyle/>
          <a:p>
            <a:pPr defTabSz="1219200">
              <a:lnSpc>
                <a:spcPct val="150000"/>
              </a:lnSpc>
            </a:pPr>
            <a:r>
              <a:rPr lang="zh-CN" altLang="en-US" sz="1400" dirty="0">
                <a:solidFill>
                  <a:prstClr val="white"/>
                </a:solidFill>
              </a:rPr>
              <a:t>排版：</a:t>
            </a:r>
            <a:r>
              <a:rPr lang="zh-CN" altLang="en-US" sz="1400" b="1" dirty="0">
                <a:solidFill>
                  <a:prstClr val="white"/>
                </a:solidFill>
              </a:rPr>
              <a:t>左对齐</a:t>
            </a:r>
            <a:endParaRPr lang="en-US" altLang="zh-CN" sz="1400" b="1" dirty="0">
              <a:solidFill>
                <a:prstClr val="white"/>
              </a:solidFill>
            </a:endParaRPr>
          </a:p>
          <a:p>
            <a:pPr defTabSz="1219200">
              <a:lnSpc>
                <a:spcPct val="150000"/>
              </a:lnSpc>
            </a:pPr>
            <a:r>
              <a:rPr lang="zh-CN" altLang="en-US" sz="1400" dirty="0">
                <a:solidFill>
                  <a:prstClr val="white"/>
                </a:solidFill>
              </a:rPr>
              <a:t>中文字体：</a:t>
            </a:r>
            <a:r>
              <a:rPr lang="zh-CN" altLang="en-US" sz="1400" b="1" dirty="0">
                <a:solidFill>
                  <a:prstClr val="white"/>
                </a:solidFill>
              </a:rPr>
              <a:t>微软雅黑</a:t>
            </a:r>
            <a:endParaRPr lang="en-US" altLang="zh-CN" sz="1400" dirty="0">
              <a:solidFill>
                <a:prstClr val="white"/>
              </a:solidFill>
            </a:endParaRPr>
          </a:p>
          <a:p>
            <a:pPr defTabSz="1219200">
              <a:lnSpc>
                <a:spcPct val="150000"/>
              </a:lnSpc>
            </a:pPr>
            <a:r>
              <a:rPr lang="zh-CN" altLang="en-US" sz="1400" dirty="0">
                <a:solidFill>
                  <a:prstClr val="white"/>
                </a:solidFill>
              </a:rPr>
              <a:t>英文字体：</a:t>
            </a:r>
            <a:r>
              <a:rPr lang="en-US" altLang="zh-CN" sz="1400" b="1" dirty="0">
                <a:solidFill>
                  <a:prstClr val="white"/>
                </a:solidFill>
              </a:rPr>
              <a:t>Arial</a:t>
            </a:r>
            <a:endParaRPr lang="en-US" altLang="zh-CN" sz="1400" dirty="0">
              <a:solidFill>
                <a:prstClr val="white"/>
              </a:solidFill>
            </a:endParaRPr>
          </a:p>
          <a:p>
            <a:pPr defTabSz="1219200">
              <a:lnSpc>
                <a:spcPct val="150000"/>
              </a:lnSpc>
            </a:pPr>
            <a:r>
              <a:rPr lang="zh-CN" altLang="en-US" sz="1400" dirty="0">
                <a:solidFill>
                  <a:prstClr val="white"/>
                </a:solidFill>
              </a:rPr>
              <a:t>正文颜色：</a:t>
            </a:r>
            <a:r>
              <a:rPr lang="en-US" altLang="zh-CN" sz="1400" b="1" dirty="0">
                <a:solidFill>
                  <a:prstClr val="white"/>
                </a:solidFill>
              </a:rPr>
              <a:t>RGB: 89;89;89    </a:t>
            </a:r>
            <a:endParaRPr lang="en-US" altLang="zh-CN" sz="1400" b="1" dirty="0">
              <a:solidFill>
                <a:prstClr val="white"/>
              </a:solidFill>
            </a:endParaRPr>
          </a:p>
          <a:p>
            <a:pPr defTabSz="1219200">
              <a:lnSpc>
                <a:spcPct val="150000"/>
              </a:lnSpc>
            </a:pPr>
            <a:r>
              <a:rPr lang="zh-CN" altLang="en-US" sz="1400" dirty="0">
                <a:solidFill>
                  <a:prstClr val="white"/>
                </a:solidFill>
              </a:rPr>
              <a:t>标题</a:t>
            </a:r>
            <a:r>
              <a:rPr lang="en-US" altLang="zh-CN" sz="1400" dirty="0">
                <a:solidFill>
                  <a:prstClr val="white"/>
                </a:solidFill>
              </a:rPr>
              <a:t>/</a:t>
            </a:r>
            <a:r>
              <a:rPr lang="zh-CN" altLang="en-US" sz="1400" dirty="0">
                <a:solidFill>
                  <a:prstClr val="white"/>
                </a:solidFill>
              </a:rPr>
              <a:t>强调颜色</a:t>
            </a:r>
            <a:r>
              <a:rPr lang="en-US" altLang="zh-CN" sz="1400" dirty="0">
                <a:solidFill>
                  <a:prstClr val="white"/>
                </a:solidFill>
              </a:rPr>
              <a:t>: </a:t>
            </a:r>
            <a:r>
              <a:rPr lang="en-US" altLang="zh-CN" sz="1400" b="1" dirty="0">
                <a:solidFill>
                  <a:prstClr val="white"/>
                </a:solidFill>
              </a:rPr>
              <a:t>RGB: 0;0;0</a:t>
            </a:r>
            <a:endParaRPr lang="en-US" altLang="zh-CN" sz="1400" b="1" dirty="0">
              <a:solidFill>
                <a:prstClr val="white"/>
              </a:solidFill>
            </a:endParaRPr>
          </a:p>
          <a:p>
            <a:pPr defTabSz="1219200">
              <a:lnSpc>
                <a:spcPct val="150000"/>
              </a:lnSpc>
              <a:defRPr/>
            </a:pPr>
            <a:r>
              <a:rPr lang="zh-CN" altLang="en-US" sz="1400" dirty="0">
                <a:solidFill>
                  <a:prstClr val="white"/>
                </a:solidFill>
              </a:rPr>
              <a:t>分隔线条颜色： </a:t>
            </a:r>
            <a:r>
              <a:rPr lang="en-US" altLang="zh-CN" sz="1400" b="1" dirty="0">
                <a:solidFill>
                  <a:prstClr val="white"/>
                </a:solidFill>
              </a:rPr>
              <a:t>RGB: 166;166;166</a:t>
            </a:r>
            <a:endParaRPr lang="en-US" altLang="zh-CN" sz="1400" b="1" dirty="0">
              <a:solidFill>
                <a:prstClr val="white"/>
              </a:solidFill>
            </a:endParaRPr>
          </a:p>
          <a:p>
            <a:pPr defTabSz="1219200">
              <a:lnSpc>
                <a:spcPct val="150000"/>
              </a:lnSpc>
              <a:defRPr/>
            </a:pPr>
            <a:r>
              <a:rPr lang="zh-CN" altLang="en-US" sz="1400" dirty="0">
                <a:solidFill>
                  <a:prstClr val="white"/>
                </a:solidFill>
              </a:rPr>
              <a:t>分隔线条线粗： </a:t>
            </a:r>
            <a:r>
              <a:rPr lang="en-US" altLang="zh-CN" sz="1400" b="1" dirty="0">
                <a:solidFill>
                  <a:prstClr val="white"/>
                </a:solidFill>
              </a:rPr>
              <a:t>0.75</a:t>
            </a:r>
            <a:r>
              <a:rPr lang="zh-CN" altLang="en-US" sz="1400" b="1" dirty="0">
                <a:solidFill>
                  <a:prstClr val="white"/>
                </a:solidFill>
              </a:rPr>
              <a:t>磅</a:t>
            </a:r>
            <a:endParaRPr lang="en-US" altLang="zh-CN" sz="1400" b="1" dirty="0">
              <a:solidFill>
                <a:prstClr val="white"/>
              </a:solidFill>
            </a:endParaRPr>
          </a:p>
          <a:p>
            <a:pPr defTabSz="1219200">
              <a:lnSpc>
                <a:spcPct val="150000"/>
              </a:lnSpc>
              <a:defRPr/>
            </a:pPr>
            <a:r>
              <a:rPr lang="zh-CN" altLang="en-US" sz="1400" dirty="0">
                <a:solidFill>
                  <a:prstClr val="white"/>
                </a:solidFill>
              </a:rPr>
              <a:t>用做画面色块使用，三种颜色请搭配使用，同一个页面颜色不能重复使用</a:t>
            </a:r>
            <a:endParaRPr lang="en-US" altLang="zh-CN" sz="1400" dirty="0">
              <a:solidFill>
                <a:prstClr val="white"/>
              </a:solidFill>
            </a:endParaRPr>
          </a:p>
          <a:p>
            <a:pPr defTabSz="1219200">
              <a:lnSpc>
                <a:spcPct val="150000"/>
              </a:lnSpc>
              <a:defRPr/>
            </a:pPr>
            <a:r>
              <a:rPr lang="zh-CN" altLang="en-US" sz="1400" dirty="0">
                <a:solidFill>
                  <a:prstClr val="white"/>
                </a:solidFill>
              </a:rPr>
              <a:t>图形与文字搭配做底色使用，深浅搭配使用</a:t>
            </a:r>
            <a:endParaRPr lang="en-US" altLang="zh-CN" sz="1400" dirty="0">
              <a:solidFill>
                <a:prstClr val="white"/>
              </a:solidFill>
            </a:endParaRPr>
          </a:p>
          <a:p>
            <a:pPr defTabSz="1219200">
              <a:lnSpc>
                <a:spcPct val="150000"/>
              </a:lnSpc>
              <a:defRPr/>
            </a:pPr>
            <a:r>
              <a:rPr lang="zh-CN" altLang="en-US" sz="1400" dirty="0">
                <a:solidFill>
                  <a:prstClr val="white"/>
                </a:solidFill>
              </a:rPr>
              <a:t>红色仅作局部小范围点缀</a:t>
            </a:r>
            <a:endParaRPr lang="zh-CN" altLang="en-US" sz="1400" dirty="0">
              <a:solidFill>
                <a:prstClr val="white"/>
              </a:solidFill>
            </a:endParaRPr>
          </a:p>
          <a:p>
            <a:pPr defTabSz="1219200">
              <a:lnSpc>
                <a:spcPct val="150000"/>
              </a:lnSpc>
              <a:defRPr/>
            </a:pPr>
            <a:r>
              <a:rPr lang="zh-CN" altLang="en-US" sz="1400" dirty="0">
                <a:solidFill>
                  <a:prstClr val="white"/>
                </a:solidFill>
              </a:rPr>
              <a:t>渐变色只用在数据图形的展示方面</a:t>
            </a:r>
            <a:endParaRPr lang="en-US" altLang="zh-CN" sz="1400" dirty="0">
              <a:solidFill>
                <a:prstClr val="white"/>
              </a:solidFill>
            </a:endParaRPr>
          </a:p>
          <a:p>
            <a:pPr defTabSz="1219200">
              <a:lnSpc>
                <a:spcPct val="150000"/>
              </a:lnSpc>
              <a:defRPr/>
            </a:pPr>
            <a:r>
              <a:rPr lang="zh-CN" altLang="en-US" sz="1400" dirty="0">
                <a:solidFill>
                  <a:prstClr val="white"/>
                </a:solidFill>
              </a:rPr>
              <a:t>图标：整个胶片出现的图标，使用线稿效果，增加圆形线圈加以辅助；</a:t>
            </a:r>
            <a:endParaRPr lang="zh-CN" altLang="en-US" sz="1400" dirty="0">
              <a:solidFill>
                <a:prstClr val="white"/>
              </a:solidFill>
            </a:endParaRPr>
          </a:p>
          <a:p>
            <a:pPr defTabSz="1219200">
              <a:lnSpc>
                <a:spcPct val="150000"/>
              </a:lnSpc>
              <a:defRPr/>
            </a:pPr>
            <a:r>
              <a:rPr lang="zh-CN" altLang="en-US" sz="1400" dirty="0">
                <a:solidFill>
                  <a:prstClr val="white"/>
                </a:solidFill>
              </a:rPr>
              <a:t>图标尺寸为三种</a:t>
            </a:r>
            <a:r>
              <a:rPr lang="en-US" altLang="zh-CN" sz="1400" b="1" dirty="0">
                <a:solidFill>
                  <a:prstClr val="white"/>
                </a:solidFill>
              </a:rPr>
              <a:t>2.4x2.4cm</a:t>
            </a:r>
            <a:r>
              <a:rPr lang="zh-CN" altLang="en-US" sz="1400" b="1" dirty="0">
                <a:solidFill>
                  <a:prstClr val="white"/>
                </a:solidFill>
              </a:rPr>
              <a:t>，</a:t>
            </a:r>
            <a:r>
              <a:rPr lang="en-US" altLang="zh-CN" sz="1400" b="1" dirty="0">
                <a:solidFill>
                  <a:prstClr val="white"/>
                </a:solidFill>
              </a:rPr>
              <a:t>1.6x1.6cm</a:t>
            </a:r>
            <a:r>
              <a:rPr lang="zh-CN" altLang="en-US" sz="1400" b="1" dirty="0">
                <a:solidFill>
                  <a:prstClr val="white"/>
                </a:solidFill>
              </a:rPr>
              <a:t>，</a:t>
            </a:r>
            <a:r>
              <a:rPr lang="en-US" altLang="zh-CN" sz="1400" b="1" dirty="0">
                <a:solidFill>
                  <a:prstClr val="white"/>
                </a:solidFill>
              </a:rPr>
              <a:t>0.9x0.9cm</a:t>
            </a:r>
            <a:endParaRPr lang="en-US" altLang="zh-CN" sz="1400" b="1" dirty="0">
              <a:solidFill>
                <a:prstClr val="white"/>
              </a:solidFill>
            </a:endParaRPr>
          </a:p>
          <a:p>
            <a:pPr defTabSz="1219200">
              <a:lnSpc>
                <a:spcPct val="150000"/>
              </a:lnSpc>
              <a:defRPr/>
            </a:pPr>
            <a:r>
              <a:rPr lang="zh-CN" altLang="en-US" sz="1400" dirty="0">
                <a:solidFill>
                  <a:prstClr val="white"/>
                </a:solidFill>
              </a:rPr>
              <a:t>图片：</a:t>
            </a:r>
            <a:r>
              <a:rPr lang="zh-CN" altLang="en-US" sz="1400" b="1" dirty="0">
                <a:solidFill>
                  <a:prstClr val="white"/>
                </a:solidFill>
              </a:rPr>
              <a:t>选择亮度高、自然化的图片；</a:t>
            </a:r>
            <a:endParaRPr lang="zh-CN" altLang="en-US" sz="1400" b="1" dirty="0">
              <a:solidFill>
                <a:prstClr val="white"/>
              </a:solidFill>
            </a:endParaRPr>
          </a:p>
          <a:p>
            <a:pPr defTabSz="1219200">
              <a:lnSpc>
                <a:spcPct val="150000"/>
              </a:lnSpc>
              <a:defRPr/>
            </a:pPr>
            <a:endParaRPr lang="en-US" altLang="zh-CN" sz="1400" dirty="0">
              <a:solidFill>
                <a:prstClr val="white"/>
              </a:solidFill>
            </a:endParaRPr>
          </a:p>
          <a:p>
            <a:pPr defTabSz="1219200">
              <a:lnSpc>
                <a:spcPct val="150000"/>
              </a:lnSpc>
              <a:defRPr/>
            </a:pPr>
            <a:endParaRPr lang="zh-CN" altLang="en-US" sz="1400" dirty="0">
              <a:solidFill>
                <a:prstClr val="white"/>
              </a:solidFill>
            </a:endParaRPr>
          </a:p>
          <a:p>
            <a:pPr defTabSz="1219200">
              <a:lnSpc>
                <a:spcPct val="150000"/>
              </a:lnSpc>
              <a:defRPr/>
            </a:pPr>
            <a:endParaRPr lang="zh-CN" altLang="en-US" sz="1400" dirty="0">
              <a:solidFill>
                <a:prstClr val="white"/>
              </a:solidFill>
            </a:endParaRPr>
          </a:p>
          <a:p>
            <a:pPr defTabSz="1219200">
              <a:lnSpc>
                <a:spcPct val="150000"/>
              </a:lnSpc>
              <a:defRPr/>
            </a:pPr>
            <a:endParaRPr lang="zh-CN" altLang="en-US" sz="1400" dirty="0">
              <a:solidFill>
                <a:prstClr val="white"/>
              </a:solidFill>
            </a:endParaRPr>
          </a:p>
          <a:p>
            <a:pPr defTabSz="1219200">
              <a:lnSpc>
                <a:spcPct val="150000"/>
              </a:lnSpc>
              <a:defRPr/>
            </a:pPr>
            <a:endParaRPr lang="en-US" altLang="zh-CN" sz="1400" dirty="0">
              <a:solidFill>
                <a:prstClr val="white"/>
              </a:solidFill>
            </a:endParaRPr>
          </a:p>
          <a:p>
            <a:pPr defTabSz="1219200">
              <a:lnSpc>
                <a:spcPct val="150000"/>
              </a:lnSpc>
            </a:pPr>
            <a:endParaRPr lang="zh-CN" altLang="en-US" sz="1400" dirty="0">
              <a:solidFill>
                <a:prstClr val="white"/>
              </a:solidFill>
            </a:endParaRPr>
          </a:p>
        </p:txBody>
      </p:sp>
      <p:sp>
        <p:nvSpPr>
          <p:cNvPr id="14" name="矩形 13"/>
          <p:cNvSpPr/>
          <p:nvPr userDrawn="1"/>
        </p:nvSpPr>
        <p:spPr>
          <a:xfrm>
            <a:off x="14452317" y="1510950"/>
            <a:ext cx="360047" cy="359917"/>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sym typeface="Arial" panose="020B0604020202020204"/>
            </a:endParaRPr>
          </a:p>
        </p:txBody>
      </p:sp>
      <p:sp>
        <p:nvSpPr>
          <p:cNvPr id="15" name="矩形 14"/>
          <p:cNvSpPr/>
          <p:nvPr userDrawn="1"/>
        </p:nvSpPr>
        <p:spPr>
          <a:xfrm>
            <a:off x="14452317" y="981295"/>
            <a:ext cx="360047" cy="359917"/>
          </a:xfrm>
          <a:prstGeom prst="rect">
            <a:avLst/>
          </a:prstGeom>
          <a:gradFill flip="none" rotWithShape="1">
            <a:gsLst>
              <a:gs pos="0">
                <a:srgbClr val="ECF0F2"/>
              </a:gs>
              <a:gs pos="100000">
                <a:srgbClr val="D9DE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16" name="矩形 15"/>
          <p:cNvSpPr/>
          <p:nvPr userDrawn="1"/>
        </p:nvSpPr>
        <p:spPr>
          <a:xfrm>
            <a:off x="14452317" y="468977"/>
            <a:ext cx="360047" cy="359917"/>
          </a:xfrm>
          <a:prstGeom prst="rect">
            <a:avLst/>
          </a:prstGeom>
          <a:gradFill flip="none" rotWithShape="1">
            <a:gsLst>
              <a:gs pos="0">
                <a:srgbClr val="94A5B8"/>
              </a:gs>
              <a:gs pos="100000">
                <a:srgbClr val="7A8E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7" name="矩形 16"/>
          <p:cNvSpPr/>
          <p:nvPr userDrawn="1"/>
        </p:nvSpPr>
        <p:spPr>
          <a:xfrm>
            <a:off x="14812363" y="1510950"/>
            <a:ext cx="360047" cy="359917"/>
          </a:xfrm>
          <a:prstGeom prst="rect">
            <a:avLst/>
          </a:prstGeom>
          <a:gradFill flip="none" rotWithShape="1">
            <a:gsLst>
              <a:gs pos="0">
                <a:srgbClr val="ECF0F2"/>
              </a:gs>
              <a:gs pos="100000">
                <a:srgbClr val="D9DE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latin typeface="宋体" panose="02010600030101010101" pitchFamily="2" charset="-122"/>
              <a:sym typeface="Arial" panose="020B0604020202020204"/>
            </a:endParaRPr>
          </a:p>
        </p:txBody>
      </p:sp>
      <p:sp>
        <p:nvSpPr>
          <p:cNvPr id="18" name="矩形 17"/>
          <p:cNvSpPr/>
          <p:nvPr userDrawn="1"/>
        </p:nvSpPr>
        <p:spPr>
          <a:xfrm>
            <a:off x="14812363" y="981295"/>
            <a:ext cx="360047" cy="359917"/>
          </a:xfrm>
          <a:prstGeom prst="rect">
            <a:avLst/>
          </a:prstGeom>
          <a:gradFill flip="none" rotWithShape="1">
            <a:gsLst>
              <a:gs pos="0">
                <a:srgbClr val="E3E9EF"/>
              </a:gs>
              <a:gs pos="100000">
                <a:srgbClr val="EBEFF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sym typeface="Arial" panose="020B0604020202020204"/>
            </a:endParaRPr>
          </a:p>
        </p:txBody>
      </p:sp>
      <p:sp>
        <p:nvSpPr>
          <p:cNvPr id="19" name="矩形 18"/>
          <p:cNvSpPr/>
          <p:nvPr userDrawn="1"/>
        </p:nvSpPr>
        <p:spPr>
          <a:xfrm>
            <a:off x="14812363" y="468675"/>
            <a:ext cx="360047" cy="359917"/>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sym typeface="Arial" panose="020B0604020202020204"/>
            </a:endParaRPr>
          </a:p>
        </p:txBody>
      </p:sp>
      <p:sp>
        <p:nvSpPr>
          <p:cNvPr id="20" name="矩形 19"/>
          <p:cNvSpPr/>
          <p:nvPr userDrawn="1"/>
        </p:nvSpPr>
        <p:spPr>
          <a:xfrm>
            <a:off x="14452317" y="2010614"/>
            <a:ext cx="360047" cy="359917"/>
          </a:xfrm>
          <a:prstGeom prst="rect">
            <a:avLst/>
          </a:prstGeom>
          <a:gradFill flip="none" rotWithShape="1">
            <a:gsLst>
              <a:gs pos="0">
                <a:srgbClr val="EBEBEB"/>
              </a:gs>
              <a:gs pos="100000">
                <a:srgbClr val="F0F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latin typeface="宋体" panose="02010600030101010101" pitchFamily="2" charset="-122"/>
              <a:sym typeface="Arial" panose="020B0604020202020204"/>
            </a:endParaRPr>
          </a:p>
        </p:txBody>
      </p:sp>
      <p:sp>
        <p:nvSpPr>
          <p:cNvPr id="21" name="TextBox 20"/>
          <p:cNvSpPr txBox="1"/>
          <p:nvPr userDrawn="1"/>
        </p:nvSpPr>
        <p:spPr>
          <a:xfrm>
            <a:off x="12363893" y="490117"/>
            <a:ext cx="902929" cy="307706"/>
          </a:xfrm>
          <a:prstGeom prst="rect">
            <a:avLst/>
          </a:prstGeom>
          <a:noFill/>
        </p:spPr>
        <p:txBody>
          <a:bodyPr wrap="none" rtlCol="0">
            <a:spAutoFit/>
          </a:bodyPr>
          <a:lstStyle/>
          <a:p>
            <a:pPr defTabSz="1219200"/>
            <a:r>
              <a:rPr lang="zh-CN" altLang="en-US" sz="1400" dirty="0">
                <a:solidFill>
                  <a:prstClr val="white"/>
                </a:solidFill>
              </a:rPr>
              <a:t>图标底色</a:t>
            </a:r>
            <a:endParaRPr lang="en-US" altLang="zh-CN" sz="1400" dirty="0">
              <a:solidFill>
                <a:prstClr val="white"/>
              </a:solidFill>
            </a:endParaRPr>
          </a:p>
        </p:txBody>
      </p:sp>
      <p:sp>
        <p:nvSpPr>
          <p:cNvPr id="22" name="TextBox 21"/>
          <p:cNvSpPr txBox="1"/>
          <p:nvPr userDrawn="1"/>
        </p:nvSpPr>
        <p:spPr>
          <a:xfrm>
            <a:off x="12363893" y="1004097"/>
            <a:ext cx="902929" cy="307706"/>
          </a:xfrm>
          <a:prstGeom prst="rect">
            <a:avLst/>
          </a:prstGeom>
          <a:noFill/>
        </p:spPr>
        <p:txBody>
          <a:bodyPr wrap="none" rtlCol="0">
            <a:spAutoFit/>
          </a:bodyPr>
          <a:lstStyle/>
          <a:p>
            <a:pPr defTabSz="1219200"/>
            <a:r>
              <a:rPr lang="zh-CN" altLang="en-US" sz="1400" dirty="0">
                <a:solidFill>
                  <a:prstClr val="white"/>
                </a:solidFill>
              </a:rPr>
              <a:t>文字底色</a:t>
            </a:r>
            <a:endParaRPr lang="en-US" altLang="zh-CN" sz="1400" dirty="0">
              <a:solidFill>
                <a:prstClr val="white"/>
              </a:solidFill>
            </a:endParaRPr>
          </a:p>
        </p:txBody>
      </p:sp>
      <p:sp>
        <p:nvSpPr>
          <p:cNvPr id="23" name="TextBox 22"/>
          <p:cNvSpPr txBox="1"/>
          <p:nvPr userDrawn="1"/>
        </p:nvSpPr>
        <p:spPr>
          <a:xfrm>
            <a:off x="12363893" y="1518077"/>
            <a:ext cx="902929" cy="307706"/>
          </a:xfrm>
          <a:prstGeom prst="rect">
            <a:avLst/>
          </a:prstGeom>
          <a:noFill/>
        </p:spPr>
        <p:txBody>
          <a:bodyPr wrap="none" rtlCol="0">
            <a:spAutoFit/>
          </a:bodyPr>
          <a:lstStyle/>
          <a:p>
            <a:pPr defTabSz="1219200"/>
            <a:r>
              <a:rPr lang="zh-CN" altLang="en-US" sz="1400" dirty="0">
                <a:solidFill>
                  <a:prstClr val="white"/>
                </a:solidFill>
              </a:rPr>
              <a:t>图标底色</a:t>
            </a:r>
            <a:endParaRPr lang="en-US" altLang="zh-CN" sz="1400" dirty="0">
              <a:solidFill>
                <a:prstClr val="white"/>
              </a:solidFill>
            </a:endParaRPr>
          </a:p>
        </p:txBody>
      </p:sp>
      <p:sp>
        <p:nvSpPr>
          <p:cNvPr id="24" name="TextBox 23"/>
          <p:cNvSpPr txBox="1"/>
          <p:nvPr userDrawn="1"/>
        </p:nvSpPr>
        <p:spPr>
          <a:xfrm>
            <a:off x="12363893" y="2032056"/>
            <a:ext cx="902929" cy="307706"/>
          </a:xfrm>
          <a:prstGeom prst="rect">
            <a:avLst/>
          </a:prstGeom>
          <a:noFill/>
        </p:spPr>
        <p:txBody>
          <a:bodyPr wrap="none" rtlCol="0">
            <a:spAutoFit/>
          </a:bodyPr>
          <a:lstStyle/>
          <a:p>
            <a:pPr defTabSz="1219200"/>
            <a:r>
              <a:rPr lang="zh-CN" altLang="en-US" sz="1400" dirty="0">
                <a:solidFill>
                  <a:prstClr val="white"/>
                </a:solidFill>
              </a:rPr>
              <a:t>文字底色</a:t>
            </a:r>
            <a:endParaRPr lang="en-US" altLang="zh-CN" sz="1400" dirty="0">
              <a:solidFill>
                <a:prstClr val="white"/>
              </a:solidFill>
            </a:endParaRPr>
          </a:p>
        </p:txBody>
      </p:sp>
      <p:sp>
        <p:nvSpPr>
          <p:cNvPr id="25" name="矩形 24"/>
          <p:cNvSpPr/>
          <p:nvPr userDrawn="1"/>
        </p:nvSpPr>
        <p:spPr>
          <a:xfrm>
            <a:off x="14452317" y="2565104"/>
            <a:ext cx="360047" cy="359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latin typeface="宋体" panose="02010600030101010101" pitchFamily="2" charset="-122"/>
              <a:sym typeface="Arial" panose="020B0604020202020204"/>
            </a:endParaRPr>
          </a:p>
        </p:txBody>
      </p:sp>
      <p:sp>
        <p:nvSpPr>
          <p:cNvPr id="26" name="矩形 25"/>
          <p:cNvSpPr/>
          <p:nvPr userDrawn="1"/>
        </p:nvSpPr>
        <p:spPr>
          <a:xfrm>
            <a:off x="14452317" y="3134371"/>
            <a:ext cx="360047" cy="359917"/>
          </a:xfrm>
          <a:prstGeom prst="rect">
            <a:avLst/>
          </a:prstGeom>
          <a:gradFill flip="none" rotWithShape="1">
            <a:gsLst>
              <a:gs pos="0">
                <a:srgbClr val="C2D3E2"/>
              </a:gs>
              <a:gs pos="100000">
                <a:srgbClr val="CCDAE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27" name="矩形 26"/>
          <p:cNvSpPr/>
          <p:nvPr userDrawn="1"/>
        </p:nvSpPr>
        <p:spPr>
          <a:xfrm>
            <a:off x="14812363" y="3134371"/>
            <a:ext cx="360047" cy="359917"/>
          </a:xfrm>
          <a:prstGeom prst="rect">
            <a:avLst/>
          </a:prstGeom>
          <a:gradFill flip="none" rotWithShape="1">
            <a:gsLst>
              <a:gs pos="0">
                <a:srgbClr val="CE0B0F"/>
              </a:gs>
              <a:gs pos="100000">
                <a:srgbClr val="F1937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28" name="矩形 27"/>
          <p:cNvSpPr/>
          <p:nvPr userDrawn="1"/>
        </p:nvSpPr>
        <p:spPr>
          <a:xfrm>
            <a:off x="14452317" y="3717005"/>
            <a:ext cx="360047" cy="359917"/>
          </a:xfrm>
          <a:prstGeom prst="rect">
            <a:avLst/>
          </a:prstGeom>
          <a:gradFill flip="none" rotWithShape="1">
            <a:gsLst>
              <a:gs pos="0">
                <a:srgbClr val="F1F5F9"/>
              </a:gs>
              <a:gs pos="100000">
                <a:srgbClr val="CCDAE7">
                  <a:alpha val="4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29" name="矩形 28"/>
          <p:cNvSpPr/>
          <p:nvPr userDrawn="1"/>
        </p:nvSpPr>
        <p:spPr>
          <a:xfrm>
            <a:off x="14812363" y="3717005"/>
            <a:ext cx="360047" cy="359917"/>
          </a:xfrm>
          <a:prstGeom prst="rect">
            <a:avLst/>
          </a:prstGeom>
          <a:gradFill flip="none" rotWithShape="1">
            <a:gsLst>
              <a:gs pos="0">
                <a:srgbClr val="FE4B4B"/>
              </a:gs>
              <a:gs pos="100000">
                <a:srgbClr val="CC756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30" name="TextBox 29"/>
          <p:cNvSpPr txBox="1"/>
          <p:nvPr userDrawn="1"/>
        </p:nvSpPr>
        <p:spPr>
          <a:xfrm>
            <a:off x="12363893" y="3155813"/>
            <a:ext cx="543810" cy="307706"/>
          </a:xfrm>
          <a:prstGeom prst="rect">
            <a:avLst/>
          </a:prstGeom>
          <a:noFill/>
        </p:spPr>
        <p:txBody>
          <a:bodyPr wrap="none" rtlCol="0">
            <a:spAutoFit/>
          </a:bodyPr>
          <a:lstStyle/>
          <a:p>
            <a:pPr defTabSz="1219200"/>
            <a:r>
              <a:rPr lang="zh-CN" altLang="en-US" sz="1400" dirty="0">
                <a:solidFill>
                  <a:prstClr val="white"/>
                </a:solidFill>
              </a:rPr>
              <a:t>白底</a:t>
            </a:r>
            <a:endParaRPr lang="en-US" altLang="zh-CN" sz="1400" dirty="0">
              <a:solidFill>
                <a:prstClr val="white"/>
              </a:solidFill>
            </a:endParaRPr>
          </a:p>
        </p:txBody>
      </p:sp>
      <p:sp>
        <p:nvSpPr>
          <p:cNvPr id="31" name="TextBox 30"/>
          <p:cNvSpPr txBox="1"/>
          <p:nvPr userDrawn="1"/>
        </p:nvSpPr>
        <p:spPr>
          <a:xfrm>
            <a:off x="12363893" y="3738447"/>
            <a:ext cx="723369" cy="307706"/>
          </a:xfrm>
          <a:prstGeom prst="rect">
            <a:avLst/>
          </a:prstGeom>
          <a:noFill/>
        </p:spPr>
        <p:txBody>
          <a:bodyPr wrap="none" rtlCol="0">
            <a:spAutoFit/>
          </a:bodyPr>
          <a:lstStyle/>
          <a:p>
            <a:pPr defTabSz="1219200"/>
            <a:r>
              <a:rPr lang="zh-CN" altLang="en-US" sz="1400" dirty="0">
                <a:solidFill>
                  <a:prstClr val="white"/>
                </a:solidFill>
              </a:rPr>
              <a:t>有色底</a:t>
            </a:r>
            <a:endParaRPr lang="en-US" altLang="zh-CN" sz="1400" dirty="0">
              <a:solidFill>
                <a:prstClr val="white"/>
              </a:solidFill>
            </a:endParaRPr>
          </a:p>
        </p:txBody>
      </p:sp>
      <p:sp>
        <p:nvSpPr>
          <p:cNvPr id="32" name="矩形 31"/>
          <p:cNvSpPr/>
          <p:nvPr userDrawn="1"/>
        </p:nvSpPr>
        <p:spPr>
          <a:xfrm>
            <a:off x="14812363" y="4267601"/>
            <a:ext cx="360047" cy="359917"/>
          </a:xfrm>
          <a:prstGeom prst="rect">
            <a:avLst/>
          </a:prstGeom>
          <a:gradFill flip="none" rotWithShape="1">
            <a:gsLst>
              <a:gs pos="0">
                <a:srgbClr val="F5D9D0"/>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33" name="矩形 32"/>
          <p:cNvSpPr/>
          <p:nvPr userDrawn="1"/>
        </p:nvSpPr>
        <p:spPr>
          <a:xfrm>
            <a:off x="14452317" y="4267601"/>
            <a:ext cx="360047" cy="359917"/>
          </a:xfrm>
          <a:prstGeom prst="rect">
            <a:avLst/>
          </a:prstGeom>
          <a:gradFill flip="none" rotWithShape="1">
            <a:gsLst>
              <a:gs pos="0">
                <a:srgbClr val="DCDFE3">
                  <a:alpha val="51000"/>
                </a:srgb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34" name="TextBox 33"/>
          <p:cNvSpPr txBox="1"/>
          <p:nvPr userDrawn="1"/>
        </p:nvSpPr>
        <p:spPr>
          <a:xfrm>
            <a:off x="12363893" y="4267601"/>
            <a:ext cx="1800727" cy="307706"/>
          </a:xfrm>
          <a:prstGeom prst="rect">
            <a:avLst/>
          </a:prstGeom>
          <a:noFill/>
        </p:spPr>
        <p:txBody>
          <a:bodyPr wrap="none" rtlCol="0">
            <a:spAutoFit/>
          </a:bodyPr>
          <a:lstStyle/>
          <a:p>
            <a:pPr defTabSz="1219200"/>
            <a:r>
              <a:rPr lang="zh-CN" altLang="en-US" sz="1400" dirty="0">
                <a:solidFill>
                  <a:prstClr val="white"/>
                </a:solidFill>
              </a:rPr>
              <a:t>与渐变图形搭配使用</a:t>
            </a:r>
            <a:endParaRPr lang="en-US" altLang="zh-CN" sz="1400"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l" defTabSz="914400" rtl="0" eaLnBrk="1" latinLnBrk="0" hangingPunct="1">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rgbClr val="595959"/>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rgbClr val="595959"/>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595959"/>
          </a:solidFill>
          <a:latin typeface="微软雅黑" panose="020B0503020204020204" pitchFamily="34" charset="-122"/>
          <a:ea typeface="微软雅黑" panose="020B0503020204020204" pitchFamily="34" charset="-122"/>
          <a:cs typeface="+mn-cs"/>
        </a:defRPr>
      </a:lvl3pPr>
      <a:lvl4pPr marL="1599565" indent="-228600" algn="l" defTabSz="914400" rtl="0" eaLnBrk="1" latinLnBrk="0" hangingPunct="1">
        <a:spcBef>
          <a:spcPct val="20000"/>
        </a:spcBef>
        <a:buFont typeface="Arial" panose="020B0604020202020204" pitchFamily="34" charset="0"/>
        <a:buChar char="–"/>
        <a:defRPr sz="1800" kern="1200">
          <a:solidFill>
            <a:srgbClr val="595959"/>
          </a:solidFill>
          <a:latin typeface="微软雅黑" panose="020B0503020204020204" pitchFamily="34" charset="-122"/>
          <a:ea typeface="微软雅黑" panose="020B0503020204020204" pitchFamily="34" charset="-122"/>
          <a:cs typeface="+mn-cs"/>
        </a:defRPr>
      </a:lvl4pPr>
      <a:lvl5pPr marL="2056765" indent="-228600" algn="l" defTabSz="914400" rtl="0" eaLnBrk="1" latinLnBrk="0" hangingPunct="1">
        <a:spcBef>
          <a:spcPct val="20000"/>
        </a:spcBef>
        <a:buFont typeface="Arial" panose="020B0604020202020204" pitchFamily="34" charset="0"/>
        <a:buChar char="»"/>
        <a:defRPr sz="1600" kern="1200">
          <a:solidFill>
            <a:srgbClr val="595959"/>
          </a:solidFill>
          <a:latin typeface="微软雅黑" panose="020B0503020204020204" pitchFamily="34" charset="-122"/>
          <a:ea typeface="微软雅黑" panose="020B0503020204020204" pitchFamily="34" charset="-122"/>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6" Type="http://schemas.openxmlformats.org/officeDocument/2006/relationships/notesSlide" Target="../notesSlides/notesSlide6.xml"/><Relationship Id="rId15" Type="http://schemas.openxmlformats.org/officeDocument/2006/relationships/slideLayout" Target="../slideLayouts/slideLayout8.xml"/><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28.pn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tags" Target="../tags/tag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8.xml"/><Relationship Id="rId3" Type="http://schemas.openxmlformats.org/officeDocument/2006/relationships/tags" Target="../tags/tag2.xml"/><Relationship Id="rId2" Type="http://schemas.openxmlformats.org/officeDocument/2006/relationships/image" Target="../media/image41.png"/><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8.xml"/><Relationship Id="rId2" Type="http://schemas.openxmlformats.org/officeDocument/2006/relationships/image" Target="../media/image43.png"/><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8.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8.xml"/><Relationship Id="rId4" Type="http://schemas.openxmlformats.org/officeDocument/2006/relationships/image" Target="../media/image49.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55.png"/><Relationship Id="rId1"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image" Target="../media/image57.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8.xml"/><Relationship Id="rId2" Type="http://schemas.openxmlformats.org/officeDocument/2006/relationships/image" Target="../media/image60.png"/><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2" Type="http://schemas.openxmlformats.org/officeDocument/2006/relationships/notesSlide" Target="../notesSlides/notesSlide34.xml"/><Relationship Id="rId11" Type="http://schemas.openxmlformats.org/officeDocument/2006/relationships/slideLayout" Target="../slideLayouts/slideLayout8.xml"/><Relationship Id="rId10" Type="http://schemas.openxmlformats.org/officeDocument/2006/relationships/image" Target="../media/image68.png"/><Relationship Id="rId1" Type="http://schemas.openxmlformats.org/officeDocument/2006/relationships/image" Target="../media/image61.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8.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11.jpeg"/><Relationship Id="rId1" Type="http://schemas.openxmlformats.org/officeDocument/2006/relationships/image" Target="../media/image10.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8.xml"/><Relationship Id="rId2" Type="http://schemas.openxmlformats.org/officeDocument/2006/relationships/image" Target="../media/image73.png"/><Relationship Id="rId1" Type="http://schemas.openxmlformats.org/officeDocument/2006/relationships/image" Target="../media/image7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8.xml"/><Relationship Id="rId2" Type="http://schemas.openxmlformats.org/officeDocument/2006/relationships/image" Target="../media/image75.png"/><Relationship Id="rId1"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12.jpe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hyperlink" Target="https://www.hpcadvisorycouncil.com/pdf/HOOMD-Blue_Performance_08112023%20-%20AMD.pdf" TargetMode="Externa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622298" y="4523104"/>
            <a:ext cx="3367810" cy="396241"/>
          </a:xfrm>
        </p:spPr>
        <p:txBody>
          <a:bodyPr/>
          <a:lstStyle/>
          <a:p>
            <a:r>
              <a:rPr lang="zh-CN" altLang="en-US" sz="2000" dirty="0">
                <a:latin typeface="+mn-lt"/>
                <a:ea typeface="+mn-ea"/>
                <a:cs typeface="+mn-ea"/>
                <a:sym typeface="+mn-lt"/>
              </a:rPr>
              <a:t>南方科技大学 南科启明团队</a:t>
            </a:r>
            <a:endParaRPr lang="zh-CN" altLang="en-US" sz="2000" dirty="0">
              <a:latin typeface="+mn-lt"/>
              <a:ea typeface="+mn-ea"/>
              <a:cs typeface="+mn-ea"/>
              <a:sym typeface="+mn-lt"/>
            </a:endParaRPr>
          </a:p>
        </p:txBody>
      </p:sp>
      <p:sp>
        <p:nvSpPr>
          <p:cNvPr id="4" name="矩形 3"/>
          <p:cNvSpPr/>
          <p:nvPr/>
        </p:nvSpPr>
        <p:spPr>
          <a:xfrm>
            <a:off x="622298" y="3323570"/>
            <a:ext cx="5476083" cy="953135"/>
          </a:xfrm>
          <a:prstGeom prst="rect">
            <a:avLst/>
          </a:prstGeom>
        </p:spPr>
        <p:txBody>
          <a:bodyPr wrap="square">
            <a:spAutoFit/>
          </a:bodyPr>
          <a:lstStyle/>
          <a:p>
            <a:r>
              <a:rPr lang="zh-CN" altLang="en-US" sz="2800" b="1" dirty="0">
                <a:latin typeface="+mn-ea"/>
                <a:cs typeface="+mn-ea"/>
                <a:sym typeface="+mn-lt"/>
              </a:rPr>
              <a:t>基于鲲鹏</a:t>
            </a:r>
            <a:r>
              <a:rPr lang="en-US" altLang="zh-CN" sz="2800" b="1" dirty="0">
                <a:latin typeface="+mn-ea"/>
                <a:cs typeface="+mn-ea"/>
                <a:sym typeface="+mn-lt"/>
              </a:rPr>
              <a:t>HPC</a:t>
            </a:r>
            <a:r>
              <a:rPr lang="zh-CN" altLang="en-US" sz="2800" b="1" dirty="0">
                <a:latin typeface="+mn-ea"/>
                <a:cs typeface="+mn-ea"/>
                <a:sym typeface="+mn-lt"/>
              </a:rPr>
              <a:t>平台的</a:t>
            </a:r>
            <a:r>
              <a:rPr lang="en-US" altLang="zh-CN" sz="2800" b="1" dirty="0">
                <a:latin typeface="+mn-ea"/>
                <a:cs typeface="+mn-ea"/>
                <a:sym typeface="+mn-lt"/>
              </a:rPr>
              <a:t>HOOMD-blue</a:t>
            </a:r>
            <a:r>
              <a:rPr lang="zh-CN" altLang="en-US" sz="2800" b="1" dirty="0">
                <a:latin typeface="+mn-ea"/>
                <a:cs typeface="+mn-ea"/>
                <a:sym typeface="+mn-lt"/>
              </a:rPr>
              <a:t>应用性能分析方案</a:t>
            </a:r>
            <a:endParaRPr lang="zh-CN" altLang="en-US" sz="2800" b="1" dirty="0">
              <a:latin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方案架构</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7" name="矩形 6"/>
          <p:cNvSpPr/>
          <p:nvPr/>
        </p:nvSpPr>
        <p:spPr>
          <a:xfrm>
            <a:off x="648929" y="1710813"/>
            <a:ext cx="10962968" cy="4670322"/>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矩形 8"/>
          <p:cNvSpPr/>
          <p:nvPr/>
        </p:nvSpPr>
        <p:spPr>
          <a:xfrm>
            <a:off x="766916" y="1887794"/>
            <a:ext cx="1189703" cy="560438"/>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zh-CN" altLang="en-US" sz="1200" b="1" dirty="0"/>
              <a:t>应用软件</a:t>
            </a:r>
            <a:endParaRPr lang="zh-CN" altLang="en-US" sz="1200" b="1" dirty="0"/>
          </a:p>
        </p:txBody>
      </p:sp>
      <p:sp>
        <p:nvSpPr>
          <p:cNvPr id="10" name="矩形 9"/>
          <p:cNvSpPr/>
          <p:nvPr/>
        </p:nvSpPr>
        <p:spPr>
          <a:xfrm>
            <a:off x="766916" y="2592395"/>
            <a:ext cx="1189703" cy="587418"/>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zh-CN" altLang="en-US" sz="1200" b="1" dirty="0"/>
              <a:t>集群管理</a:t>
            </a:r>
            <a:endParaRPr lang="zh-CN" altLang="en-US" sz="1200" b="1" dirty="0"/>
          </a:p>
          <a:p>
            <a:pPr algn="ctr"/>
            <a:r>
              <a:rPr lang="zh-CN" altLang="en-US" sz="1200" b="1" dirty="0"/>
              <a:t>与调度</a:t>
            </a:r>
            <a:endParaRPr lang="zh-CN" altLang="en-US" sz="1200" b="1" dirty="0"/>
          </a:p>
          <a:p>
            <a:pPr algn="ctr"/>
            <a:r>
              <a:rPr lang="zh-CN" altLang="en-US" sz="1200" b="1" dirty="0"/>
              <a:t>（</a:t>
            </a:r>
            <a:r>
              <a:rPr lang="en-US" altLang="zh-CN" sz="1200" b="1" dirty="0" err="1"/>
              <a:t>DonauKit</a:t>
            </a:r>
            <a:r>
              <a:rPr lang="zh-CN" altLang="en-US" sz="1200" b="1" dirty="0"/>
              <a:t>）</a:t>
            </a:r>
            <a:endParaRPr lang="zh-CN" altLang="en-US" sz="1200" b="1" dirty="0"/>
          </a:p>
        </p:txBody>
      </p:sp>
      <p:sp>
        <p:nvSpPr>
          <p:cNvPr id="11" name="矩形 10"/>
          <p:cNvSpPr/>
          <p:nvPr/>
        </p:nvSpPr>
        <p:spPr>
          <a:xfrm>
            <a:off x="766914" y="3329810"/>
            <a:ext cx="1189705" cy="587419"/>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zh-CN" altLang="en-US" sz="1200" b="1" dirty="0"/>
              <a:t>基础软件</a:t>
            </a:r>
            <a:endParaRPr lang="zh-CN" altLang="en-US" sz="1200" b="1" dirty="0"/>
          </a:p>
          <a:p>
            <a:pPr algn="ctr"/>
            <a:r>
              <a:rPr lang="zh-CN" altLang="en-US" sz="1200" b="1" dirty="0"/>
              <a:t>（</a:t>
            </a:r>
            <a:r>
              <a:rPr lang="en-US" altLang="zh-CN" sz="1200" b="1" dirty="0" err="1"/>
              <a:t>HPCKit</a:t>
            </a:r>
            <a:r>
              <a:rPr lang="zh-CN" altLang="en-US" sz="1200" b="1" dirty="0"/>
              <a:t>）</a:t>
            </a:r>
            <a:endParaRPr lang="zh-CN" altLang="en-US" sz="1200" b="1" dirty="0"/>
          </a:p>
        </p:txBody>
      </p:sp>
      <p:sp>
        <p:nvSpPr>
          <p:cNvPr id="12" name="矩形 11"/>
          <p:cNvSpPr/>
          <p:nvPr/>
        </p:nvSpPr>
        <p:spPr>
          <a:xfrm>
            <a:off x="766913" y="4061391"/>
            <a:ext cx="1189705" cy="587419"/>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zh-CN" altLang="en-US" sz="1200" b="1" dirty="0"/>
              <a:t>操作系统</a:t>
            </a:r>
            <a:endParaRPr lang="zh-CN" altLang="en-US" sz="1200" b="1" dirty="0"/>
          </a:p>
        </p:txBody>
      </p:sp>
      <p:sp>
        <p:nvSpPr>
          <p:cNvPr id="13" name="矩形 12"/>
          <p:cNvSpPr/>
          <p:nvPr/>
        </p:nvSpPr>
        <p:spPr>
          <a:xfrm>
            <a:off x="766916" y="4791393"/>
            <a:ext cx="1189706" cy="587419"/>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zh-CN" altLang="en-US" sz="1200" b="1" dirty="0"/>
              <a:t>硬件平台</a:t>
            </a:r>
            <a:endParaRPr lang="zh-CN" altLang="en-US" sz="1200" b="1" dirty="0"/>
          </a:p>
        </p:txBody>
      </p:sp>
      <p:sp>
        <p:nvSpPr>
          <p:cNvPr id="14" name="矩形 13"/>
          <p:cNvSpPr/>
          <p:nvPr/>
        </p:nvSpPr>
        <p:spPr>
          <a:xfrm>
            <a:off x="766916" y="5528809"/>
            <a:ext cx="1189706" cy="587419"/>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zh-CN" altLang="en-US" sz="1200" b="1" dirty="0"/>
              <a:t>基础设施</a:t>
            </a:r>
            <a:endParaRPr lang="zh-CN" altLang="en-US" sz="1200" b="1" dirty="0"/>
          </a:p>
        </p:txBody>
      </p:sp>
      <p:sp>
        <p:nvSpPr>
          <p:cNvPr id="17" name="矩形 16"/>
          <p:cNvSpPr/>
          <p:nvPr/>
        </p:nvSpPr>
        <p:spPr>
          <a:xfrm>
            <a:off x="2207342" y="1887794"/>
            <a:ext cx="7654413" cy="560438"/>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US" altLang="zh-CN" dirty="0">
                <a:latin typeface="+mn-ea"/>
                <a:cs typeface="+mn-ea"/>
              </a:rPr>
              <a:t>HOOMD-blue4.8.2</a:t>
            </a:r>
            <a:endParaRPr lang="zh-CN" altLang="en-US" dirty="0">
              <a:latin typeface="+mn-ea"/>
              <a:cs typeface="+mn-ea"/>
            </a:endParaRPr>
          </a:p>
        </p:txBody>
      </p:sp>
      <p:sp>
        <p:nvSpPr>
          <p:cNvPr id="18" name="矩形 17"/>
          <p:cNvSpPr/>
          <p:nvPr/>
        </p:nvSpPr>
        <p:spPr>
          <a:xfrm>
            <a:off x="2207342" y="2625213"/>
            <a:ext cx="7654413" cy="560438"/>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2207342" y="3349255"/>
            <a:ext cx="7654413" cy="560438"/>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207341" y="4088372"/>
            <a:ext cx="7654413" cy="560438"/>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1"/>
          <a:stretch>
            <a:fillRect/>
          </a:stretch>
        </p:blipFill>
        <p:spPr>
          <a:xfrm>
            <a:off x="4630491" y="1921010"/>
            <a:ext cx="482566" cy="482566"/>
          </a:xfrm>
          <a:prstGeom prst="rect">
            <a:avLst/>
          </a:prstGeom>
        </p:spPr>
      </p:pic>
      <p:pic>
        <p:nvPicPr>
          <p:cNvPr id="24" name="图片 23" descr="卡通人物&#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515032" y="2623525"/>
            <a:ext cx="576823" cy="555770"/>
          </a:xfrm>
          <a:prstGeom prst="rect">
            <a:avLst/>
          </a:prstGeom>
        </p:spPr>
      </p:pic>
      <p:sp>
        <p:nvSpPr>
          <p:cNvPr id="25" name="文本框 24"/>
          <p:cNvSpPr txBox="1"/>
          <p:nvPr/>
        </p:nvSpPr>
        <p:spPr>
          <a:xfrm>
            <a:off x="4091997" y="2604655"/>
            <a:ext cx="2122291" cy="474297"/>
          </a:xfrm>
          <a:prstGeom prst="rect">
            <a:avLst/>
          </a:prstGeom>
          <a:noFill/>
        </p:spPr>
        <p:txBody>
          <a:bodyPr wrap="square" rtlCol="0">
            <a:spAutoFit/>
          </a:bodyPr>
          <a:lstStyle/>
          <a:p>
            <a:pPr algn="l">
              <a:lnSpc>
                <a:spcPts val="3440"/>
              </a:lnSpc>
            </a:pPr>
            <a:r>
              <a:rPr lang="zh-CN" altLang="en-US" dirty="0">
                <a:latin typeface="+mn-ea"/>
              </a:rPr>
              <a:t>集群管理</a:t>
            </a:r>
            <a:endParaRPr lang="zh-CN" altLang="en-US" dirty="0">
              <a:latin typeface="+mn-ea"/>
            </a:endParaRPr>
          </a:p>
        </p:txBody>
      </p:sp>
      <p:pic>
        <p:nvPicPr>
          <p:cNvPr id="27" name="图片 26" descr="图标&#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011" y="2669975"/>
            <a:ext cx="589492" cy="474869"/>
          </a:xfrm>
          <a:prstGeom prst="rect">
            <a:avLst/>
          </a:prstGeom>
        </p:spPr>
      </p:pic>
      <p:sp>
        <p:nvSpPr>
          <p:cNvPr id="28" name="文本框 27"/>
          <p:cNvSpPr txBox="1"/>
          <p:nvPr/>
        </p:nvSpPr>
        <p:spPr>
          <a:xfrm>
            <a:off x="7094124" y="2625213"/>
            <a:ext cx="1887794" cy="474297"/>
          </a:xfrm>
          <a:prstGeom prst="rect">
            <a:avLst/>
          </a:prstGeom>
          <a:noFill/>
        </p:spPr>
        <p:txBody>
          <a:bodyPr wrap="square" rtlCol="0">
            <a:spAutoFit/>
          </a:bodyPr>
          <a:lstStyle/>
          <a:p>
            <a:pPr algn="l">
              <a:lnSpc>
                <a:spcPts val="3440"/>
              </a:lnSpc>
            </a:pPr>
            <a:r>
              <a:rPr lang="zh-CN" altLang="en-US" dirty="0">
                <a:latin typeface="+mn-ea"/>
              </a:rPr>
              <a:t>作业调度</a:t>
            </a:r>
            <a:endParaRPr lang="zh-CN" altLang="en-US" dirty="0">
              <a:latin typeface="+mn-ea"/>
            </a:endParaRPr>
          </a:p>
        </p:txBody>
      </p:sp>
      <p:pic>
        <p:nvPicPr>
          <p:cNvPr id="30" name="图片 29" descr="图标&#10;&#10;中度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a:off x="2850070" y="3364330"/>
            <a:ext cx="499725" cy="560439"/>
          </a:xfrm>
          <a:prstGeom prst="rect">
            <a:avLst/>
          </a:prstGeom>
        </p:spPr>
      </p:pic>
      <p:pic>
        <p:nvPicPr>
          <p:cNvPr id="32" name="图片 31" descr="图示, 图标&#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4972151" y="3364330"/>
            <a:ext cx="608201" cy="555770"/>
          </a:xfrm>
          <a:prstGeom prst="rect">
            <a:avLst/>
          </a:prstGeom>
        </p:spPr>
      </p:pic>
      <p:pic>
        <p:nvPicPr>
          <p:cNvPr id="34" name="图片 33" descr="卡通人物&#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7201636" y="3349255"/>
            <a:ext cx="519417" cy="510305"/>
          </a:xfrm>
          <a:prstGeom prst="rect">
            <a:avLst/>
          </a:prstGeom>
        </p:spPr>
      </p:pic>
      <p:pic>
        <p:nvPicPr>
          <p:cNvPr id="36" name="图片 35" descr="图标&#10;&#10;低可信度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0283" y="4116330"/>
            <a:ext cx="499726" cy="483987"/>
          </a:xfrm>
          <a:prstGeom prst="rect">
            <a:avLst/>
          </a:prstGeom>
        </p:spPr>
      </p:pic>
      <p:sp>
        <p:nvSpPr>
          <p:cNvPr id="37" name="文本框 36"/>
          <p:cNvSpPr txBox="1"/>
          <p:nvPr/>
        </p:nvSpPr>
        <p:spPr>
          <a:xfrm>
            <a:off x="3349795" y="3362632"/>
            <a:ext cx="1377877" cy="474297"/>
          </a:xfrm>
          <a:prstGeom prst="rect">
            <a:avLst/>
          </a:prstGeom>
          <a:noFill/>
        </p:spPr>
        <p:txBody>
          <a:bodyPr wrap="square" rtlCol="0">
            <a:spAutoFit/>
          </a:bodyPr>
          <a:lstStyle/>
          <a:p>
            <a:pPr algn="l">
              <a:lnSpc>
                <a:spcPts val="3440"/>
              </a:lnSpc>
            </a:pPr>
            <a:r>
              <a:rPr lang="en-US" altLang="zh-CN" dirty="0">
                <a:latin typeface="+mn-ea"/>
              </a:rPr>
              <a:t>HMPI</a:t>
            </a:r>
            <a:r>
              <a:rPr lang="zh-CN" altLang="en-US" dirty="0">
                <a:latin typeface="+mn-ea"/>
              </a:rPr>
              <a:t>通信</a:t>
            </a:r>
            <a:endParaRPr lang="zh-CN" altLang="en-US" dirty="0">
              <a:latin typeface="+mn-ea"/>
            </a:endParaRPr>
          </a:p>
        </p:txBody>
      </p:sp>
      <p:sp>
        <p:nvSpPr>
          <p:cNvPr id="38" name="文本框 37"/>
          <p:cNvSpPr txBox="1"/>
          <p:nvPr/>
        </p:nvSpPr>
        <p:spPr>
          <a:xfrm>
            <a:off x="5479688" y="3389352"/>
            <a:ext cx="1745515" cy="474297"/>
          </a:xfrm>
          <a:prstGeom prst="rect">
            <a:avLst/>
          </a:prstGeom>
          <a:noFill/>
        </p:spPr>
        <p:txBody>
          <a:bodyPr wrap="square" rtlCol="0">
            <a:spAutoFit/>
          </a:bodyPr>
          <a:lstStyle/>
          <a:p>
            <a:pPr algn="l">
              <a:lnSpc>
                <a:spcPts val="3440"/>
              </a:lnSpc>
            </a:pPr>
            <a:r>
              <a:rPr lang="en-US" altLang="zh-CN" dirty="0" err="1">
                <a:latin typeface="+mn-ea"/>
              </a:rPr>
              <a:t>Mathlib</a:t>
            </a:r>
            <a:r>
              <a:rPr lang="zh-CN" altLang="en-US" dirty="0">
                <a:latin typeface="+mn-ea"/>
              </a:rPr>
              <a:t>数学库</a:t>
            </a:r>
            <a:endParaRPr lang="zh-CN" altLang="en-US" dirty="0">
              <a:latin typeface="+mn-ea"/>
            </a:endParaRPr>
          </a:p>
        </p:txBody>
      </p:sp>
      <p:sp>
        <p:nvSpPr>
          <p:cNvPr id="39" name="文本框 38"/>
          <p:cNvSpPr txBox="1"/>
          <p:nvPr/>
        </p:nvSpPr>
        <p:spPr>
          <a:xfrm>
            <a:off x="7721053" y="3349254"/>
            <a:ext cx="1476532" cy="474297"/>
          </a:xfrm>
          <a:prstGeom prst="rect">
            <a:avLst/>
          </a:prstGeom>
          <a:noFill/>
        </p:spPr>
        <p:txBody>
          <a:bodyPr wrap="square" rtlCol="0">
            <a:spAutoFit/>
          </a:bodyPr>
          <a:lstStyle/>
          <a:p>
            <a:pPr algn="l">
              <a:lnSpc>
                <a:spcPts val="3440"/>
              </a:lnSpc>
            </a:pPr>
            <a:r>
              <a:rPr lang="zh-CN" altLang="en-US" dirty="0">
                <a:latin typeface="+mn-ea"/>
              </a:rPr>
              <a:t>毕昇编译器</a:t>
            </a:r>
            <a:endParaRPr lang="zh-CN" altLang="en-US" dirty="0">
              <a:latin typeface="+mn-ea"/>
            </a:endParaRPr>
          </a:p>
        </p:txBody>
      </p:sp>
      <p:sp>
        <p:nvSpPr>
          <p:cNvPr id="40" name="文本框 39"/>
          <p:cNvSpPr txBox="1"/>
          <p:nvPr/>
        </p:nvSpPr>
        <p:spPr>
          <a:xfrm>
            <a:off x="4148351" y="4090787"/>
            <a:ext cx="4131873" cy="474297"/>
          </a:xfrm>
          <a:prstGeom prst="rect">
            <a:avLst/>
          </a:prstGeom>
          <a:noFill/>
        </p:spPr>
        <p:txBody>
          <a:bodyPr wrap="square" rtlCol="0">
            <a:spAutoFit/>
          </a:bodyPr>
          <a:lstStyle/>
          <a:p>
            <a:pPr algn="l">
              <a:lnSpc>
                <a:spcPts val="3440"/>
              </a:lnSpc>
            </a:pPr>
            <a:r>
              <a:rPr lang="en-US" altLang="zh-CN" dirty="0" err="1">
                <a:latin typeface="+mn-ea"/>
              </a:rPr>
              <a:t>OpenEuler</a:t>
            </a:r>
            <a:r>
              <a:rPr lang="zh-CN" altLang="en-US" dirty="0">
                <a:latin typeface="+mn-ea"/>
              </a:rPr>
              <a:t>操作系统（</a:t>
            </a:r>
            <a:r>
              <a:rPr lang="en-US" altLang="zh-CN" dirty="0" err="1">
                <a:latin typeface="+mn-ea"/>
              </a:rPr>
              <a:t>Kylin</a:t>
            </a:r>
            <a:r>
              <a:rPr lang="en-US" altLang="zh-CN" dirty="0">
                <a:latin typeface="+mn-ea"/>
              </a:rPr>
              <a:t> V10 SP2</a:t>
            </a:r>
            <a:r>
              <a:rPr lang="zh-CN" altLang="en-US" dirty="0">
                <a:latin typeface="+mn-ea"/>
              </a:rPr>
              <a:t>）</a:t>
            </a:r>
            <a:endParaRPr lang="zh-CN" altLang="en-US" dirty="0">
              <a:latin typeface="+mn-ea"/>
            </a:endParaRPr>
          </a:p>
        </p:txBody>
      </p:sp>
      <p:sp>
        <p:nvSpPr>
          <p:cNvPr id="41" name="矩形 40"/>
          <p:cNvSpPr/>
          <p:nvPr/>
        </p:nvSpPr>
        <p:spPr>
          <a:xfrm>
            <a:off x="2207341" y="4791392"/>
            <a:ext cx="9222506" cy="587419"/>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207342" y="5534150"/>
            <a:ext cx="9222506" cy="587419"/>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zh-CN" altLang="en-US"/>
          </a:p>
        </p:txBody>
      </p:sp>
      <p:pic>
        <p:nvPicPr>
          <p:cNvPr id="44" name="图片 43" descr="图片包含 游戏机, 吉他&#10;&#10;描述已自动生成"/>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5855" y="4885051"/>
            <a:ext cx="1532878" cy="420790"/>
          </a:xfrm>
          <a:prstGeom prst="rect">
            <a:avLst/>
          </a:prstGeom>
        </p:spPr>
      </p:pic>
      <p:pic>
        <p:nvPicPr>
          <p:cNvPr id="46" name="图片 45" descr="手机屏幕截图&#10;&#10;中度可信度描述已自动生成"/>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0248" y="4849409"/>
            <a:ext cx="1047751" cy="481013"/>
          </a:xfrm>
          <a:prstGeom prst="rect">
            <a:avLst/>
          </a:prstGeom>
        </p:spPr>
      </p:pic>
      <p:pic>
        <p:nvPicPr>
          <p:cNvPr id="48" name="图片 47" descr="图片包含 游戏机, 仪表, 钟表&#10;&#10;描述已自动生成"/>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91288" y="4849409"/>
            <a:ext cx="1455332" cy="515566"/>
          </a:xfrm>
          <a:prstGeom prst="rect">
            <a:avLst/>
          </a:prstGeom>
        </p:spPr>
      </p:pic>
      <p:pic>
        <p:nvPicPr>
          <p:cNvPr id="50" name="图片 49" descr="图标&#10;&#10;描述已自动生成"/>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59090" y="5578255"/>
            <a:ext cx="465529" cy="518430"/>
          </a:xfrm>
          <a:prstGeom prst="rect">
            <a:avLst/>
          </a:prstGeom>
        </p:spPr>
      </p:pic>
      <p:pic>
        <p:nvPicPr>
          <p:cNvPr id="52" name="图片 51" descr="图片包含 图标&#10;&#10;描述已自动生成"/>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72491" y="5585944"/>
            <a:ext cx="465530" cy="498391"/>
          </a:xfrm>
          <a:prstGeom prst="rect">
            <a:avLst/>
          </a:prstGeom>
        </p:spPr>
      </p:pic>
      <p:sp>
        <p:nvSpPr>
          <p:cNvPr id="53" name="文本框 52"/>
          <p:cNvSpPr txBox="1"/>
          <p:nvPr/>
        </p:nvSpPr>
        <p:spPr>
          <a:xfrm>
            <a:off x="4000009" y="4812081"/>
            <a:ext cx="2439975" cy="474297"/>
          </a:xfrm>
          <a:prstGeom prst="rect">
            <a:avLst/>
          </a:prstGeom>
          <a:noFill/>
        </p:spPr>
        <p:txBody>
          <a:bodyPr wrap="square" rtlCol="0">
            <a:spAutoFit/>
          </a:bodyPr>
          <a:lstStyle/>
          <a:p>
            <a:pPr algn="l">
              <a:lnSpc>
                <a:spcPts val="3440"/>
              </a:lnSpc>
            </a:pPr>
            <a:r>
              <a:rPr lang="zh-CN" altLang="en-US" dirty="0">
                <a:latin typeface="+mn-ea"/>
              </a:rPr>
              <a:t>计算（</a:t>
            </a:r>
            <a:r>
              <a:rPr lang="en-US" altLang="zh-CN" dirty="0" err="1">
                <a:latin typeface="+mn-ea"/>
              </a:rPr>
              <a:t>Kunpeng</a:t>
            </a:r>
            <a:r>
              <a:rPr lang="en-US" altLang="zh-CN" dirty="0">
                <a:latin typeface="+mn-ea"/>
              </a:rPr>
              <a:t> 920</a:t>
            </a:r>
            <a:r>
              <a:rPr lang="zh-CN" altLang="en-US" dirty="0">
                <a:latin typeface="+mn-ea"/>
              </a:rPr>
              <a:t>）</a:t>
            </a:r>
            <a:endParaRPr lang="zh-CN" altLang="en-US" dirty="0">
              <a:latin typeface="+mn-ea"/>
            </a:endParaRPr>
          </a:p>
        </p:txBody>
      </p:sp>
      <p:sp>
        <p:nvSpPr>
          <p:cNvPr id="54" name="文本框 53"/>
          <p:cNvSpPr txBox="1"/>
          <p:nvPr/>
        </p:nvSpPr>
        <p:spPr>
          <a:xfrm>
            <a:off x="7712683" y="4842119"/>
            <a:ext cx="919516" cy="474297"/>
          </a:xfrm>
          <a:prstGeom prst="rect">
            <a:avLst/>
          </a:prstGeom>
          <a:noFill/>
        </p:spPr>
        <p:txBody>
          <a:bodyPr wrap="square" rtlCol="0">
            <a:spAutoFit/>
          </a:bodyPr>
          <a:lstStyle/>
          <a:p>
            <a:pPr algn="l">
              <a:lnSpc>
                <a:spcPts val="3440"/>
              </a:lnSpc>
            </a:pPr>
            <a:r>
              <a:rPr lang="zh-CN" altLang="en-US" dirty="0">
                <a:latin typeface="+mn-ea"/>
              </a:rPr>
              <a:t>存储</a:t>
            </a:r>
            <a:endParaRPr lang="zh-CN" altLang="en-US" dirty="0">
              <a:latin typeface="+mn-ea"/>
            </a:endParaRPr>
          </a:p>
        </p:txBody>
      </p:sp>
      <p:sp>
        <p:nvSpPr>
          <p:cNvPr id="55" name="文本框 54"/>
          <p:cNvSpPr txBox="1"/>
          <p:nvPr/>
        </p:nvSpPr>
        <p:spPr>
          <a:xfrm>
            <a:off x="10436610" y="4829521"/>
            <a:ext cx="732561" cy="474297"/>
          </a:xfrm>
          <a:prstGeom prst="rect">
            <a:avLst/>
          </a:prstGeom>
          <a:noFill/>
        </p:spPr>
        <p:txBody>
          <a:bodyPr wrap="square" rtlCol="0">
            <a:spAutoFit/>
          </a:bodyPr>
          <a:lstStyle/>
          <a:p>
            <a:pPr algn="l">
              <a:lnSpc>
                <a:spcPts val="3440"/>
              </a:lnSpc>
            </a:pPr>
            <a:r>
              <a:rPr lang="zh-CN" altLang="en-US" dirty="0">
                <a:latin typeface="+mn-ea"/>
              </a:rPr>
              <a:t>网络</a:t>
            </a:r>
            <a:endParaRPr lang="zh-CN" altLang="en-US" dirty="0">
              <a:latin typeface="+mn-ea"/>
            </a:endParaRPr>
          </a:p>
        </p:txBody>
      </p:sp>
      <p:sp>
        <p:nvSpPr>
          <p:cNvPr id="56" name="文本框 55"/>
          <p:cNvSpPr txBox="1"/>
          <p:nvPr/>
        </p:nvSpPr>
        <p:spPr>
          <a:xfrm>
            <a:off x="4428423" y="5566312"/>
            <a:ext cx="1237430" cy="474297"/>
          </a:xfrm>
          <a:prstGeom prst="rect">
            <a:avLst/>
          </a:prstGeom>
          <a:noFill/>
        </p:spPr>
        <p:txBody>
          <a:bodyPr wrap="square" rtlCol="0">
            <a:spAutoFit/>
          </a:bodyPr>
          <a:lstStyle/>
          <a:p>
            <a:pPr algn="l">
              <a:lnSpc>
                <a:spcPts val="3440"/>
              </a:lnSpc>
            </a:pPr>
            <a:r>
              <a:rPr lang="zh-CN" altLang="en-US" dirty="0">
                <a:latin typeface="+mn-ea"/>
              </a:rPr>
              <a:t>数据中心</a:t>
            </a:r>
            <a:endParaRPr lang="zh-CN" altLang="en-US" dirty="0">
              <a:latin typeface="+mn-ea"/>
            </a:endParaRPr>
          </a:p>
        </p:txBody>
      </p:sp>
      <p:sp>
        <p:nvSpPr>
          <p:cNvPr id="57" name="文本框 56"/>
          <p:cNvSpPr txBox="1"/>
          <p:nvPr/>
        </p:nvSpPr>
        <p:spPr>
          <a:xfrm>
            <a:off x="8169407" y="5539907"/>
            <a:ext cx="1028178" cy="474297"/>
          </a:xfrm>
          <a:prstGeom prst="rect">
            <a:avLst/>
          </a:prstGeom>
          <a:noFill/>
        </p:spPr>
        <p:txBody>
          <a:bodyPr wrap="square" rtlCol="0">
            <a:spAutoFit/>
          </a:bodyPr>
          <a:lstStyle/>
          <a:p>
            <a:pPr algn="l">
              <a:lnSpc>
                <a:spcPts val="3440"/>
              </a:lnSpc>
            </a:pPr>
            <a:r>
              <a:rPr lang="zh-CN" altLang="en-US" dirty="0">
                <a:latin typeface="+mn-ea"/>
              </a:rPr>
              <a:t>液冷</a:t>
            </a:r>
            <a:endParaRPr lang="zh-CN" altLang="en-US" dirty="0">
              <a:latin typeface="+mn-ea"/>
            </a:endParaRPr>
          </a:p>
        </p:txBody>
      </p:sp>
      <p:sp>
        <p:nvSpPr>
          <p:cNvPr id="58" name="矩形 57"/>
          <p:cNvSpPr/>
          <p:nvPr/>
        </p:nvSpPr>
        <p:spPr>
          <a:xfrm>
            <a:off x="10051010" y="1887794"/>
            <a:ext cx="1378837" cy="2761016"/>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36610" y="1921010"/>
            <a:ext cx="562710" cy="567779"/>
          </a:xfrm>
          <a:prstGeom prst="rect">
            <a:avLst/>
          </a:prstGeom>
        </p:spPr>
      </p:pic>
      <p:pic>
        <p:nvPicPr>
          <p:cNvPr id="62" name="图片 61" descr="卡通人物&#10;&#10;中度可信度描述已自动生成"/>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a:off x="10460488" y="3329810"/>
            <a:ext cx="558436" cy="571628"/>
          </a:xfrm>
          <a:prstGeom prst="rect">
            <a:avLst/>
          </a:prstGeom>
        </p:spPr>
      </p:pic>
      <p:sp>
        <p:nvSpPr>
          <p:cNvPr id="63" name="文本框 62"/>
          <p:cNvSpPr txBox="1"/>
          <p:nvPr/>
        </p:nvSpPr>
        <p:spPr>
          <a:xfrm>
            <a:off x="10188773" y="2378880"/>
            <a:ext cx="1123102" cy="910314"/>
          </a:xfrm>
          <a:prstGeom prst="rect">
            <a:avLst/>
          </a:prstGeom>
          <a:noFill/>
        </p:spPr>
        <p:txBody>
          <a:bodyPr wrap="square" rtlCol="0">
            <a:spAutoFit/>
          </a:bodyPr>
          <a:lstStyle/>
          <a:p>
            <a:pPr algn="ctr">
              <a:lnSpc>
                <a:spcPts val="3440"/>
              </a:lnSpc>
            </a:pPr>
            <a:r>
              <a:rPr lang="zh-CN" altLang="en-US" dirty="0">
                <a:latin typeface="+mn-ea"/>
              </a:rPr>
              <a:t>代码迁移工具</a:t>
            </a:r>
            <a:endParaRPr lang="zh-CN" altLang="en-US" dirty="0">
              <a:latin typeface="+mn-ea"/>
            </a:endParaRPr>
          </a:p>
        </p:txBody>
      </p:sp>
      <p:sp>
        <p:nvSpPr>
          <p:cNvPr id="64" name="文本框 63"/>
          <p:cNvSpPr txBox="1"/>
          <p:nvPr/>
        </p:nvSpPr>
        <p:spPr>
          <a:xfrm>
            <a:off x="10183719" y="3737906"/>
            <a:ext cx="1123102" cy="910314"/>
          </a:xfrm>
          <a:prstGeom prst="rect">
            <a:avLst/>
          </a:prstGeom>
          <a:noFill/>
        </p:spPr>
        <p:txBody>
          <a:bodyPr wrap="square" rtlCol="0">
            <a:spAutoFit/>
          </a:bodyPr>
          <a:lstStyle/>
          <a:p>
            <a:pPr algn="ctr">
              <a:lnSpc>
                <a:spcPts val="3440"/>
              </a:lnSpc>
            </a:pPr>
            <a:r>
              <a:rPr lang="zh-CN" altLang="en-US" dirty="0">
                <a:latin typeface="+mn-ea"/>
              </a:rPr>
              <a:t>性能分析工具</a:t>
            </a:r>
            <a:endParaRPr lang="zh-CN" altLang="en-US"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方案架构</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graphicFrame>
        <p:nvGraphicFramePr>
          <p:cNvPr id="3" name="表格 2"/>
          <p:cNvGraphicFramePr>
            <a:graphicFrameLocks noGrp="1"/>
          </p:cNvGraphicFramePr>
          <p:nvPr/>
        </p:nvGraphicFramePr>
        <p:xfrm>
          <a:off x="2032794" y="2309652"/>
          <a:ext cx="8131176" cy="2594993"/>
        </p:xfrm>
        <a:graphic>
          <a:graphicData uri="http://schemas.openxmlformats.org/drawingml/2006/table">
            <a:tbl>
              <a:tblPr bandRow="1">
                <a:tableStyleId>{72833802-FEF1-4C79-8D5D-14CF1EAF98D9}</a:tableStyleId>
              </a:tblPr>
              <a:tblGrid>
                <a:gridCol w="4065588"/>
                <a:gridCol w="4065588"/>
              </a:tblGrid>
              <a:tr h="370840">
                <a:tc>
                  <a:txBody>
                    <a:bodyPr/>
                    <a:lstStyle/>
                    <a:p>
                      <a:r>
                        <a:rPr lang="zh-CN" altLang="en-US" dirty="0"/>
                        <a:t>服务器</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err="1">
                          <a:latin typeface="+mn-ea"/>
                          <a:cs typeface="+mn-ea"/>
                        </a:rPr>
                        <a:t>Taishan</a:t>
                      </a:r>
                      <a:r>
                        <a:rPr lang="en-US" altLang="zh-CN" dirty="0">
                          <a:latin typeface="+mn-ea"/>
                          <a:cs typeface="+mn-ea"/>
                        </a:rPr>
                        <a:t> 200 2280 (128 cores 2.6GHZ)</a:t>
                      </a:r>
                      <a:endParaRPr lang="zh-CN" altLang="en-US"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zh-CN" altLang="en-US" dirty="0"/>
                        <a:t>内存</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512G</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zh-CN" altLang="en-US" dirty="0"/>
                        <a:t>硬盘</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zh-CN" altLang="en-US" dirty="0"/>
                        <a:t>网卡</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MLNX CX6</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zh-CN" altLang="en-US" dirty="0"/>
                        <a:t>操作系统</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err="1">
                          <a:latin typeface="+mn-ea"/>
                          <a:cs typeface="+mn-ea"/>
                        </a:rPr>
                        <a:t>Kylin</a:t>
                      </a:r>
                      <a:r>
                        <a:rPr lang="en-US" altLang="zh-CN" dirty="0">
                          <a:latin typeface="+mn-ea"/>
                          <a:cs typeface="+mn-ea"/>
                        </a:rPr>
                        <a:t> V10 SP2</a:t>
                      </a:r>
                      <a:endParaRPr lang="zh-CN" altLang="en-US"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文本框 3"/>
          <p:cNvSpPr txBox="1"/>
          <p:nvPr/>
        </p:nvSpPr>
        <p:spPr>
          <a:xfrm>
            <a:off x="474802" y="1673783"/>
            <a:ext cx="4104409" cy="480388"/>
          </a:xfrm>
          <a:prstGeom prst="rect">
            <a:avLst/>
          </a:prstGeom>
          <a:noFill/>
        </p:spPr>
        <p:txBody>
          <a:bodyPr wrap="square" rtlCol="0">
            <a:spAutoFit/>
          </a:bodyPr>
          <a:lstStyle/>
          <a:p>
            <a:pPr algn="l">
              <a:lnSpc>
                <a:spcPts val="3440"/>
              </a:lnSpc>
            </a:pPr>
            <a:r>
              <a:rPr lang="zh-CN" altLang="en-US" sz="2000" dirty="0">
                <a:solidFill>
                  <a:srgbClr val="FF0000"/>
                </a:solidFill>
                <a:latin typeface="+mn-ea"/>
              </a:rPr>
              <a:t>鲲鹏计算节点规格配置：</a:t>
            </a:r>
            <a:endParaRPr lang="zh-CN" altLang="en-US" sz="2000" dirty="0">
              <a:solidFill>
                <a:srgbClr val="FF0000"/>
              </a:solidFill>
              <a:latin typeface="+mn-ea"/>
            </a:endParaRPr>
          </a:p>
        </p:txBody>
      </p:sp>
      <p:sp>
        <p:nvSpPr>
          <p:cNvPr id="5" name="文本框 4"/>
          <p:cNvSpPr txBox="1"/>
          <p:nvPr/>
        </p:nvSpPr>
        <p:spPr>
          <a:xfrm>
            <a:off x="1249680" y="5215608"/>
            <a:ext cx="9697402" cy="532130"/>
          </a:xfrm>
          <a:prstGeom prst="rect">
            <a:avLst/>
          </a:prstGeom>
          <a:noFill/>
        </p:spPr>
        <p:txBody>
          <a:bodyPr wrap="square" rtlCol="0">
            <a:spAutoFit/>
          </a:bodyPr>
          <a:lstStyle/>
          <a:p>
            <a:pPr algn="ctr">
              <a:lnSpc>
                <a:spcPts val="3440"/>
              </a:lnSpc>
            </a:pPr>
            <a:r>
              <a:rPr lang="zh-CN" altLang="en-US" sz="2400" dirty="0">
                <a:latin typeface="+mn-ea"/>
              </a:rPr>
              <a:t>我们最多在</a:t>
            </a:r>
            <a:r>
              <a:rPr lang="en-US" altLang="zh-CN" sz="2400" dirty="0">
                <a:solidFill>
                  <a:srgbClr val="FF0000"/>
                </a:solidFill>
                <a:latin typeface="+mn-ea"/>
              </a:rPr>
              <a:t>8</a:t>
            </a:r>
            <a:r>
              <a:rPr lang="zh-CN" altLang="en-US" sz="2400" dirty="0">
                <a:solidFill>
                  <a:srgbClr val="FF0000"/>
                </a:solidFill>
                <a:latin typeface="+mn-ea"/>
              </a:rPr>
              <a:t>个节点共计</a:t>
            </a:r>
            <a:r>
              <a:rPr lang="en-US" altLang="zh-CN" sz="2400" dirty="0">
                <a:solidFill>
                  <a:srgbClr val="FF0000"/>
                </a:solidFill>
                <a:latin typeface="+mn-ea"/>
              </a:rPr>
              <a:t>1024</a:t>
            </a:r>
            <a:r>
              <a:rPr lang="zh-CN" altLang="en-US" sz="2400" dirty="0">
                <a:solidFill>
                  <a:srgbClr val="FF0000"/>
                </a:solidFill>
                <a:latin typeface="+mn-ea"/>
              </a:rPr>
              <a:t>个核（</a:t>
            </a:r>
            <a:r>
              <a:rPr lang="en-US" altLang="zh-CN" sz="2400" dirty="0" err="1">
                <a:solidFill>
                  <a:srgbClr val="FF0000"/>
                </a:solidFill>
                <a:latin typeface="+mn-ea"/>
              </a:rPr>
              <a:t>Kunpeng</a:t>
            </a:r>
            <a:r>
              <a:rPr lang="en-US" altLang="zh-CN" sz="2400" dirty="0">
                <a:solidFill>
                  <a:srgbClr val="FF0000"/>
                </a:solidFill>
                <a:latin typeface="+mn-ea"/>
              </a:rPr>
              <a:t> 920 CPU</a:t>
            </a:r>
            <a:r>
              <a:rPr lang="zh-CN" altLang="en-US" sz="2400" dirty="0">
                <a:solidFill>
                  <a:srgbClr val="FF0000"/>
                </a:solidFill>
                <a:latin typeface="+mn-ea"/>
              </a:rPr>
              <a:t>）</a:t>
            </a:r>
            <a:r>
              <a:rPr lang="zh-CN" altLang="en-US" sz="2400" dirty="0">
                <a:latin typeface="+mn-ea"/>
              </a:rPr>
              <a:t>上进行测试</a:t>
            </a:r>
            <a:endParaRPr lang="zh-CN" altLang="en-US" sz="240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cs typeface="微软雅黑" panose="020B0503020204020204" pitchFamily="34" charset="-122"/>
                <a:sym typeface="+mn-lt"/>
              </a:rPr>
              <a:t>基于鲲鹏的解决方案介绍</a:t>
            </a:r>
            <a:r>
              <a:rPr lang="en-US" altLang="zh-CN" sz="4000" b="1" dirty="0">
                <a:cs typeface="微软雅黑" panose="020B0503020204020204" pitchFamily="34" charset="-122"/>
                <a:sym typeface="+mn-lt"/>
              </a:rPr>
              <a:t>——</a:t>
            </a:r>
            <a:r>
              <a:rPr lang="zh-CN" altLang="en-US" sz="4000" b="1" dirty="0">
                <a:cs typeface="微软雅黑" panose="020B0503020204020204" pitchFamily="34" charset="-122"/>
                <a:sym typeface="+mn-lt"/>
              </a:rPr>
              <a:t>应用优化</a:t>
            </a:r>
            <a:endParaRPr lang="zh-CN" altLang="en-US" sz="4000" b="1" dirty="0">
              <a:cs typeface="微软雅黑" panose="020B0503020204020204" pitchFamily="34" charset="-122"/>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3" name="矩形: 圆角 2"/>
          <p:cNvSpPr/>
          <p:nvPr/>
        </p:nvSpPr>
        <p:spPr>
          <a:xfrm>
            <a:off x="474802" y="1703070"/>
            <a:ext cx="5370320" cy="2103120"/>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endParaRPr>
          </a:p>
        </p:txBody>
      </p:sp>
      <p:sp>
        <p:nvSpPr>
          <p:cNvPr id="4" name="矩形: 圆角 3"/>
          <p:cNvSpPr/>
          <p:nvPr/>
        </p:nvSpPr>
        <p:spPr>
          <a:xfrm>
            <a:off x="474802" y="4191895"/>
            <a:ext cx="5370320" cy="2103120"/>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圆角 4"/>
          <p:cNvSpPr/>
          <p:nvPr/>
        </p:nvSpPr>
        <p:spPr>
          <a:xfrm>
            <a:off x="8298180" y="1703070"/>
            <a:ext cx="3551502" cy="4591944"/>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箭头: 右弧形 5"/>
          <p:cNvSpPr/>
          <p:nvPr/>
        </p:nvSpPr>
        <p:spPr>
          <a:xfrm>
            <a:off x="6345846" y="2766060"/>
            <a:ext cx="1451610" cy="2880360"/>
          </a:xfrm>
          <a:prstGeom prst="curvedLeft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7" name="图片 6" descr="卡通人物&#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5957068" y="2096560"/>
            <a:ext cx="558436" cy="571628"/>
          </a:xfrm>
          <a:prstGeom prst="rect">
            <a:avLst/>
          </a:prstGeom>
        </p:spPr>
      </p:pic>
      <p:sp>
        <p:nvSpPr>
          <p:cNvPr id="9" name="文本框 8"/>
          <p:cNvSpPr txBox="1"/>
          <p:nvPr/>
        </p:nvSpPr>
        <p:spPr>
          <a:xfrm>
            <a:off x="6515504" y="2107990"/>
            <a:ext cx="1751402" cy="462050"/>
          </a:xfrm>
          <a:prstGeom prst="rect">
            <a:avLst/>
          </a:prstGeom>
          <a:noFill/>
        </p:spPr>
        <p:txBody>
          <a:bodyPr wrap="square" rtlCol="0">
            <a:spAutoFit/>
          </a:bodyPr>
          <a:lstStyle/>
          <a:p>
            <a:pPr algn="l">
              <a:lnSpc>
                <a:spcPts val="3440"/>
              </a:lnSpc>
            </a:pPr>
            <a:r>
              <a:rPr lang="zh-CN" altLang="en-US" sz="1400" dirty="0">
                <a:latin typeface="微软雅黑" panose="020B0503020204020204" pitchFamily="34" charset="-122"/>
                <a:ea typeface="微软雅黑" panose="020B0503020204020204" pitchFamily="34" charset="-122"/>
              </a:rPr>
              <a:t>鲲鹏性能分析工具</a:t>
            </a:r>
            <a:endParaRPr lang="zh-CN" altLang="en-US" sz="1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345846" y="5826012"/>
            <a:ext cx="1463040" cy="584775"/>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rPr>
              <a:t>寻找性能瓶颈</a:t>
            </a:r>
            <a:endParaRPr lang="en-US" altLang="zh-CN" sz="1600" dirty="0">
              <a:latin typeface="微软雅黑" panose="020B0503020204020204" pitchFamily="34" charset="-122"/>
              <a:ea typeface="微软雅黑" panose="020B0503020204020204" pitchFamily="34" charset="-122"/>
            </a:endParaRPr>
          </a:p>
          <a:p>
            <a:pPr algn="l"/>
            <a:r>
              <a:rPr lang="zh-CN" altLang="en-US" sz="1600" dirty="0">
                <a:latin typeface="微软雅黑" panose="020B0503020204020204" pitchFamily="34" charset="-122"/>
                <a:ea typeface="微软雅黑" panose="020B0503020204020204" pitchFamily="34" charset="-122"/>
              </a:rPr>
              <a:t>发挥极致性能</a:t>
            </a:r>
            <a:endParaRPr lang="zh-CN" altLang="en-US" sz="1600" dirty="0">
              <a:latin typeface="微软雅黑" panose="020B0503020204020204" pitchFamily="34" charset="-122"/>
              <a:ea typeface="微软雅黑" panose="020B0503020204020204" pitchFamily="34" charset="-122"/>
            </a:endParaRPr>
          </a:p>
        </p:txBody>
      </p:sp>
      <p:sp>
        <p:nvSpPr>
          <p:cNvPr id="13" name="矩形 12"/>
          <p:cNvSpPr/>
          <p:nvPr/>
        </p:nvSpPr>
        <p:spPr>
          <a:xfrm>
            <a:off x="800100" y="1998689"/>
            <a:ext cx="1680210" cy="5713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rPr>
              <a:t>openmpi-4.1.2</a:t>
            </a:r>
            <a:endParaRPr lang="en-US" altLang="zh-CN" dirty="0">
              <a:latin typeface="微软雅黑" panose="020B0503020204020204" pitchFamily="34" charset="-122"/>
              <a:ea typeface="微软雅黑" panose="020B0503020204020204" pitchFamily="34" charset="-122"/>
              <a:cs typeface="+mn-ea"/>
            </a:endParaRPr>
          </a:p>
        </p:txBody>
      </p:sp>
      <p:sp>
        <p:nvSpPr>
          <p:cNvPr id="14" name="矩形 13"/>
          <p:cNvSpPr/>
          <p:nvPr/>
        </p:nvSpPr>
        <p:spPr>
          <a:xfrm>
            <a:off x="800100" y="2570040"/>
            <a:ext cx="1680210" cy="5713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rPr>
              <a:t>gcc-11.2.0</a:t>
            </a:r>
            <a:endParaRPr lang="en-US" altLang="zh-CN" dirty="0">
              <a:latin typeface="微软雅黑" panose="020B0503020204020204" pitchFamily="34" charset="-122"/>
              <a:ea typeface="微软雅黑" panose="020B0503020204020204" pitchFamily="34" charset="-122"/>
              <a:cs typeface="+mn-ea"/>
            </a:endParaRPr>
          </a:p>
        </p:txBody>
      </p:sp>
      <p:sp>
        <p:nvSpPr>
          <p:cNvPr id="15" name="矩形 14"/>
          <p:cNvSpPr/>
          <p:nvPr/>
        </p:nvSpPr>
        <p:spPr>
          <a:xfrm>
            <a:off x="3890434" y="2000251"/>
            <a:ext cx="1680210" cy="5713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rPr>
              <a:t>openmpi-4.1.2</a:t>
            </a:r>
            <a:endParaRPr lang="en-US" altLang="zh-CN" dirty="0">
              <a:latin typeface="微软雅黑" panose="020B0503020204020204" pitchFamily="34" charset="-122"/>
              <a:ea typeface="微软雅黑" panose="020B0503020204020204" pitchFamily="34" charset="-122"/>
              <a:cs typeface="+mn-ea"/>
            </a:endParaRPr>
          </a:p>
        </p:txBody>
      </p:sp>
      <p:sp>
        <p:nvSpPr>
          <p:cNvPr id="16" name="矩形 15"/>
          <p:cNvSpPr/>
          <p:nvPr/>
        </p:nvSpPr>
        <p:spPr>
          <a:xfrm>
            <a:off x="3890434" y="2574556"/>
            <a:ext cx="1680210" cy="5713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rPr>
              <a:t>gcc-9.3.0</a:t>
            </a:r>
            <a:endParaRPr lang="en-US" altLang="zh-CN" dirty="0">
              <a:latin typeface="微软雅黑" panose="020B0503020204020204" pitchFamily="34" charset="-122"/>
              <a:ea typeface="微软雅黑" panose="020B0503020204020204" pitchFamily="34" charset="-122"/>
              <a:cs typeface="+mn-ea"/>
            </a:endParaRPr>
          </a:p>
        </p:txBody>
      </p:sp>
      <p:sp>
        <p:nvSpPr>
          <p:cNvPr id="17" name="矩形 16"/>
          <p:cNvSpPr/>
          <p:nvPr/>
        </p:nvSpPr>
        <p:spPr>
          <a:xfrm>
            <a:off x="891540" y="3267821"/>
            <a:ext cx="1417320" cy="374523"/>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mn-ea"/>
              </a:rPr>
              <a:t>AMD 7763</a:t>
            </a:r>
            <a:endParaRPr lang="en-US" altLang="zh-CN" sz="1400" dirty="0">
              <a:latin typeface="微软雅黑" panose="020B0503020204020204" pitchFamily="34" charset="-122"/>
              <a:ea typeface="微软雅黑" panose="020B0503020204020204" pitchFamily="34" charset="-122"/>
              <a:cs typeface="+mn-ea"/>
            </a:endParaRPr>
          </a:p>
        </p:txBody>
      </p:sp>
      <p:sp>
        <p:nvSpPr>
          <p:cNvPr id="19" name="矩形 18"/>
          <p:cNvSpPr/>
          <p:nvPr/>
        </p:nvSpPr>
        <p:spPr>
          <a:xfrm>
            <a:off x="4021879" y="3267820"/>
            <a:ext cx="1417320" cy="374523"/>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cs typeface="+mn-ea"/>
              </a:rPr>
              <a:t>Kunpeng</a:t>
            </a:r>
            <a:r>
              <a:rPr lang="en-US" altLang="zh-CN" sz="1400" dirty="0">
                <a:latin typeface="微软雅黑" panose="020B0503020204020204" pitchFamily="34" charset="-122"/>
                <a:ea typeface="微软雅黑" panose="020B0503020204020204" pitchFamily="34" charset="-122"/>
                <a:cs typeface="+mn-ea"/>
              </a:rPr>
              <a:t> 920</a:t>
            </a:r>
            <a:endParaRPr lang="zh-CN" altLang="en-US" sz="1400" dirty="0">
              <a:latin typeface="微软雅黑" panose="020B0503020204020204" pitchFamily="34" charset="-122"/>
              <a:ea typeface="微软雅黑" panose="020B0503020204020204" pitchFamily="34" charset="-122"/>
              <a:cs typeface="+mn-ea"/>
            </a:endParaRPr>
          </a:p>
        </p:txBody>
      </p:sp>
      <p:sp>
        <p:nvSpPr>
          <p:cNvPr id="20" name="箭头: 右 19"/>
          <p:cNvSpPr/>
          <p:nvPr/>
        </p:nvSpPr>
        <p:spPr>
          <a:xfrm>
            <a:off x="2643346" y="2438799"/>
            <a:ext cx="1103868" cy="271514"/>
          </a:xfrm>
          <a:prstGeom prst="right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endParaRPr>
          </a:p>
        </p:txBody>
      </p:sp>
      <p:sp>
        <p:nvSpPr>
          <p:cNvPr id="21" name="文本框 20"/>
          <p:cNvSpPr txBox="1"/>
          <p:nvPr/>
        </p:nvSpPr>
        <p:spPr>
          <a:xfrm>
            <a:off x="2455969" y="2584495"/>
            <a:ext cx="1434465" cy="973455"/>
          </a:xfrm>
          <a:prstGeom prst="rect">
            <a:avLst/>
          </a:prstGeom>
          <a:noFill/>
        </p:spPr>
        <p:txBody>
          <a:bodyPr wrap="square" rtlCol="0">
            <a:spAutoFit/>
          </a:bodyPr>
          <a:lstStyle/>
          <a:p>
            <a:pPr algn="ctr">
              <a:lnSpc>
                <a:spcPts val="3440"/>
              </a:lnSpc>
            </a:pP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HOOMD-blue</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ctr">
              <a:lnSpc>
                <a:spcPts val="3440"/>
              </a:lnSpc>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测试算例</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21"/>
          <p:cNvSpPr txBox="1"/>
          <p:nvPr/>
        </p:nvSpPr>
        <p:spPr>
          <a:xfrm>
            <a:off x="2766318" y="2007625"/>
            <a:ext cx="1103869" cy="455959"/>
          </a:xfrm>
          <a:prstGeom prst="rect">
            <a:avLst/>
          </a:prstGeom>
          <a:noFill/>
        </p:spPr>
        <p:txBody>
          <a:bodyPr wrap="square" rtlCol="0">
            <a:spAutoFit/>
          </a:bodyPr>
          <a:lstStyle/>
          <a:p>
            <a:pPr algn="l">
              <a:lnSpc>
                <a:spcPts val="3440"/>
              </a:lnSpc>
            </a:pPr>
            <a:r>
              <a:rPr lang="zh-CN" altLang="en-US" sz="1200" dirty="0">
                <a:latin typeface="微软雅黑" panose="020B0503020204020204" pitchFamily="34" charset="-122"/>
                <a:ea typeface="微软雅黑" panose="020B0503020204020204" pitchFamily="34" charset="-122"/>
              </a:rPr>
              <a:t>代码迁移工具</a:t>
            </a:r>
            <a:endParaRPr lang="zh-CN" altLang="en-US" sz="1200"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766" y="2150814"/>
            <a:ext cx="325298" cy="328228"/>
          </a:xfrm>
          <a:prstGeom prst="rect">
            <a:avLst/>
          </a:prstGeom>
        </p:spPr>
      </p:pic>
      <p:sp>
        <p:nvSpPr>
          <p:cNvPr id="24" name="矩形 23"/>
          <p:cNvSpPr/>
          <p:nvPr/>
        </p:nvSpPr>
        <p:spPr>
          <a:xfrm>
            <a:off x="665729" y="4403394"/>
            <a:ext cx="1680210" cy="5713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mn-ea"/>
              </a:rPr>
              <a:t>openmpi-4.1.2</a:t>
            </a:r>
            <a:endParaRPr lang="en-US" altLang="zh-CN" sz="1200" dirty="0">
              <a:latin typeface="微软雅黑" panose="020B0503020204020204" pitchFamily="34" charset="-122"/>
              <a:ea typeface="微软雅黑" panose="020B0503020204020204" pitchFamily="34" charset="-122"/>
              <a:cs typeface="+mn-ea"/>
            </a:endParaRPr>
          </a:p>
        </p:txBody>
      </p:sp>
      <p:sp>
        <p:nvSpPr>
          <p:cNvPr id="25" name="矩形 24"/>
          <p:cNvSpPr/>
          <p:nvPr/>
        </p:nvSpPr>
        <p:spPr>
          <a:xfrm>
            <a:off x="665729" y="4974745"/>
            <a:ext cx="1680210" cy="5713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mn-ea"/>
              </a:rPr>
              <a:t>bisheng-3.1.0</a:t>
            </a:r>
            <a:endParaRPr lang="en-US" altLang="zh-CN" sz="1200" dirty="0">
              <a:latin typeface="微软雅黑" panose="020B0503020204020204" pitchFamily="34" charset="-122"/>
              <a:ea typeface="微软雅黑" panose="020B0503020204020204" pitchFamily="34" charset="-122"/>
              <a:cs typeface="+mn-ea"/>
            </a:endParaRPr>
          </a:p>
        </p:txBody>
      </p:sp>
      <p:sp>
        <p:nvSpPr>
          <p:cNvPr id="26" name="矩形 25"/>
          <p:cNvSpPr/>
          <p:nvPr/>
        </p:nvSpPr>
        <p:spPr>
          <a:xfrm>
            <a:off x="757169" y="5672526"/>
            <a:ext cx="1417320" cy="374523"/>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编译器优化</a:t>
            </a:r>
            <a:endParaRPr lang="zh-CN" altLang="en-US" sz="1200" dirty="0">
              <a:latin typeface="微软雅黑" panose="020B0503020204020204" pitchFamily="34" charset="-122"/>
              <a:ea typeface="微软雅黑" panose="020B0503020204020204" pitchFamily="34" charset="-122"/>
            </a:endParaRPr>
          </a:p>
        </p:txBody>
      </p:sp>
      <p:sp>
        <p:nvSpPr>
          <p:cNvPr id="28" name="矩形 27"/>
          <p:cNvSpPr/>
          <p:nvPr/>
        </p:nvSpPr>
        <p:spPr>
          <a:xfrm>
            <a:off x="2377213" y="4974745"/>
            <a:ext cx="1680210" cy="5713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mn-ea"/>
              </a:rPr>
              <a:t>bisheng-3.1.0</a:t>
            </a:r>
            <a:endParaRPr lang="en-US" altLang="zh-CN" sz="1200" dirty="0">
              <a:latin typeface="微软雅黑" panose="020B0503020204020204" pitchFamily="34" charset="-122"/>
              <a:ea typeface="微软雅黑" panose="020B0503020204020204" pitchFamily="34" charset="-122"/>
              <a:cs typeface="+mn-ea"/>
            </a:endParaRPr>
          </a:p>
        </p:txBody>
      </p:sp>
      <p:sp>
        <p:nvSpPr>
          <p:cNvPr id="29" name="矩形 28"/>
          <p:cNvSpPr/>
          <p:nvPr/>
        </p:nvSpPr>
        <p:spPr>
          <a:xfrm>
            <a:off x="2468653" y="5672526"/>
            <a:ext cx="1417320" cy="374523"/>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并行库优化</a:t>
            </a:r>
            <a:endParaRPr lang="zh-CN" altLang="en-US" sz="1200" dirty="0">
              <a:latin typeface="微软雅黑" panose="020B0503020204020204" pitchFamily="34" charset="-122"/>
              <a:ea typeface="微软雅黑" panose="020B0503020204020204" pitchFamily="34" charset="-122"/>
            </a:endParaRPr>
          </a:p>
        </p:txBody>
      </p:sp>
      <p:sp>
        <p:nvSpPr>
          <p:cNvPr id="31" name="矩形 30"/>
          <p:cNvSpPr/>
          <p:nvPr/>
        </p:nvSpPr>
        <p:spPr>
          <a:xfrm>
            <a:off x="4087216" y="4977589"/>
            <a:ext cx="1680210" cy="308027"/>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mn-ea"/>
              </a:rPr>
              <a:t>bisheng-3.1.0</a:t>
            </a:r>
            <a:endParaRPr lang="en-US" altLang="zh-CN" sz="1200" dirty="0">
              <a:latin typeface="微软雅黑" panose="020B0503020204020204" pitchFamily="34" charset="-122"/>
              <a:ea typeface="微软雅黑" panose="020B0503020204020204" pitchFamily="34" charset="-122"/>
              <a:cs typeface="+mn-ea"/>
            </a:endParaRPr>
          </a:p>
        </p:txBody>
      </p:sp>
      <p:sp>
        <p:nvSpPr>
          <p:cNvPr id="32" name="矩形 31"/>
          <p:cNvSpPr/>
          <p:nvPr/>
        </p:nvSpPr>
        <p:spPr>
          <a:xfrm>
            <a:off x="4178656" y="5675370"/>
            <a:ext cx="1417320" cy="374523"/>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参数及代码优化</a:t>
            </a:r>
            <a:endParaRPr lang="zh-CN" altLang="en-US" sz="1200" dirty="0">
              <a:latin typeface="微软雅黑" panose="020B0503020204020204" pitchFamily="34" charset="-122"/>
              <a:ea typeface="微软雅黑" panose="020B0503020204020204" pitchFamily="34" charset="-122"/>
            </a:endParaRPr>
          </a:p>
        </p:txBody>
      </p:sp>
      <p:sp>
        <p:nvSpPr>
          <p:cNvPr id="33" name="矩形 32"/>
          <p:cNvSpPr/>
          <p:nvPr/>
        </p:nvSpPr>
        <p:spPr>
          <a:xfrm>
            <a:off x="2377213" y="4680410"/>
            <a:ext cx="1680210" cy="294336"/>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mn-ea"/>
              </a:rPr>
              <a:t>hucx-1.2.0</a:t>
            </a:r>
            <a:endParaRPr lang="en-US" altLang="zh-CN" sz="1200" dirty="0">
              <a:latin typeface="微软雅黑" panose="020B0503020204020204" pitchFamily="34" charset="-122"/>
              <a:ea typeface="微软雅黑" panose="020B0503020204020204" pitchFamily="34" charset="-122"/>
              <a:cs typeface="+mn-ea"/>
            </a:endParaRPr>
          </a:p>
        </p:txBody>
      </p:sp>
      <p:sp>
        <p:nvSpPr>
          <p:cNvPr id="34" name="矩形 33"/>
          <p:cNvSpPr/>
          <p:nvPr/>
        </p:nvSpPr>
        <p:spPr>
          <a:xfrm>
            <a:off x="2377213" y="4392547"/>
            <a:ext cx="1680210" cy="277015"/>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mn-ea"/>
              </a:rPr>
              <a:t>hmpi-1.3.1</a:t>
            </a:r>
            <a:endParaRPr lang="en-US" altLang="zh-CN" sz="1200" dirty="0">
              <a:latin typeface="微软雅黑" panose="020B0503020204020204" pitchFamily="34" charset="-122"/>
              <a:ea typeface="微软雅黑" panose="020B0503020204020204" pitchFamily="34" charset="-122"/>
              <a:cs typeface="+mn-ea"/>
            </a:endParaRPr>
          </a:p>
        </p:txBody>
      </p:sp>
      <p:sp>
        <p:nvSpPr>
          <p:cNvPr id="35" name="矩形 34"/>
          <p:cNvSpPr/>
          <p:nvPr/>
        </p:nvSpPr>
        <p:spPr>
          <a:xfrm>
            <a:off x="4087215" y="4669561"/>
            <a:ext cx="907695" cy="308027"/>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mn-ea"/>
              </a:rPr>
              <a:t>hucx-1.2.0</a:t>
            </a:r>
            <a:endParaRPr lang="en-US" altLang="zh-CN" sz="1200" dirty="0">
              <a:latin typeface="微软雅黑" panose="020B0503020204020204" pitchFamily="34" charset="-122"/>
              <a:ea typeface="微软雅黑" panose="020B0503020204020204" pitchFamily="34" charset="-122"/>
              <a:cs typeface="+mn-ea"/>
            </a:endParaRPr>
          </a:p>
        </p:txBody>
      </p:sp>
      <p:sp>
        <p:nvSpPr>
          <p:cNvPr id="36" name="矩形 35"/>
          <p:cNvSpPr/>
          <p:nvPr/>
        </p:nvSpPr>
        <p:spPr>
          <a:xfrm>
            <a:off x="4087216" y="4392546"/>
            <a:ext cx="907694" cy="277015"/>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mn-ea"/>
              </a:rPr>
              <a:t>hmpi-1.3.1</a:t>
            </a:r>
            <a:endParaRPr lang="en-US" altLang="zh-CN" sz="1200" dirty="0">
              <a:latin typeface="微软雅黑" panose="020B0503020204020204" pitchFamily="34" charset="-122"/>
              <a:ea typeface="微软雅黑" panose="020B0503020204020204" pitchFamily="34" charset="-122"/>
              <a:cs typeface="+mn-ea"/>
            </a:endParaRPr>
          </a:p>
        </p:txBody>
      </p:sp>
      <p:sp>
        <p:nvSpPr>
          <p:cNvPr id="37" name="矩形 36"/>
          <p:cNvSpPr/>
          <p:nvPr/>
        </p:nvSpPr>
        <p:spPr>
          <a:xfrm>
            <a:off x="4994910" y="4403394"/>
            <a:ext cx="772516" cy="574195"/>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cs typeface="+mn-ea"/>
              </a:rPr>
              <a:t>mathlib</a:t>
            </a:r>
            <a:endParaRPr lang="en-US" altLang="zh-CN" sz="1200" dirty="0" err="1">
              <a:latin typeface="微软雅黑" panose="020B0503020204020204" pitchFamily="34" charset="-122"/>
              <a:ea typeface="微软雅黑" panose="020B0503020204020204" pitchFamily="34" charset="-122"/>
              <a:cs typeface="+mn-ea"/>
            </a:endParaRPr>
          </a:p>
        </p:txBody>
      </p:sp>
      <p:sp>
        <p:nvSpPr>
          <p:cNvPr id="38" name="矩形 37"/>
          <p:cNvSpPr/>
          <p:nvPr/>
        </p:nvSpPr>
        <p:spPr>
          <a:xfrm>
            <a:off x="4087215" y="5285616"/>
            <a:ext cx="1680210" cy="277015"/>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代码</a:t>
            </a:r>
            <a:endParaRPr lang="zh-CN" altLang="en-US" sz="12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8753699" y="2027417"/>
            <a:ext cx="2640463" cy="528350"/>
          </a:xfrm>
          <a:prstGeom prst="rect">
            <a:avLst/>
          </a:prstGeom>
          <a:noFill/>
        </p:spPr>
        <p:txBody>
          <a:bodyPr wrap="square" rtlCol="0">
            <a:spAutoFit/>
          </a:bodyPr>
          <a:lstStyle/>
          <a:p>
            <a:pPr algn="l">
              <a:lnSpc>
                <a:spcPts val="3440"/>
              </a:lnSpc>
            </a:pPr>
            <a:r>
              <a:rPr lang="zh-CN" altLang="en-US" sz="3200" b="1" dirty="0">
                <a:latin typeface="微软雅黑" panose="020B0503020204020204" pitchFamily="34" charset="-122"/>
                <a:ea typeface="微软雅黑" panose="020B0503020204020204" pitchFamily="34" charset="-122"/>
              </a:rPr>
              <a:t>性能分析维度</a:t>
            </a:r>
            <a:endParaRPr lang="zh-CN" altLang="en-US" sz="3200"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8753698" y="2842547"/>
            <a:ext cx="2640463" cy="528350"/>
          </a:xfrm>
          <a:prstGeom prst="rect">
            <a:avLst/>
          </a:prstGeom>
          <a:noFill/>
        </p:spPr>
        <p:txBody>
          <a:bodyPr wrap="square" rtlCol="0">
            <a:spAutoFit/>
          </a:bodyPr>
          <a:lstStyle/>
          <a:p>
            <a:pPr algn="ctr">
              <a:lnSpc>
                <a:spcPts val="3440"/>
              </a:lnSpc>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利用率</a:t>
            </a:r>
            <a:endParaRPr lang="zh-CN" altLang="en-US"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文本框 40"/>
          <p:cNvSpPr txBox="1"/>
          <p:nvPr/>
        </p:nvSpPr>
        <p:spPr>
          <a:xfrm>
            <a:off x="8753697" y="3652509"/>
            <a:ext cx="2640463" cy="528350"/>
          </a:xfrm>
          <a:prstGeom prst="rect">
            <a:avLst/>
          </a:prstGeom>
          <a:noFill/>
        </p:spPr>
        <p:txBody>
          <a:bodyPr wrap="square" rtlCol="0">
            <a:spAutoFit/>
          </a:bodyPr>
          <a:lstStyle/>
          <a:p>
            <a:pPr algn="ctr">
              <a:lnSpc>
                <a:spcPts val="3440"/>
              </a:lnSpc>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MPI</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分析</a:t>
            </a:r>
            <a:endParaRPr lang="zh-CN" altLang="en-US"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文本框 41"/>
          <p:cNvSpPr txBox="1"/>
          <p:nvPr/>
        </p:nvSpPr>
        <p:spPr>
          <a:xfrm>
            <a:off x="8481061" y="4462472"/>
            <a:ext cx="3240900" cy="528350"/>
          </a:xfrm>
          <a:prstGeom prst="rect">
            <a:avLst/>
          </a:prstGeom>
          <a:noFill/>
        </p:spPr>
        <p:txBody>
          <a:bodyPr wrap="square" rtlCol="0">
            <a:spAutoFit/>
          </a:bodyPr>
          <a:lstStyle/>
          <a:p>
            <a:pPr algn="ctr">
              <a:lnSpc>
                <a:spcPts val="3440"/>
              </a:lnSpc>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Top-down</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分析</a:t>
            </a:r>
            <a:endParaRPr lang="zh-CN" altLang="en-US"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文本框 42"/>
          <p:cNvSpPr txBox="1"/>
          <p:nvPr/>
        </p:nvSpPr>
        <p:spPr>
          <a:xfrm>
            <a:off x="8753696" y="5274186"/>
            <a:ext cx="2640463" cy="528350"/>
          </a:xfrm>
          <a:prstGeom prst="rect">
            <a:avLst/>
          </a:prstGeom>
          <a:noFill/>
        </p:spPr>
        <p:txBody>
          <a:bodyPr wrap="square" rtlCol="0">
            <a:spAutoFit/>
          </a:bodyPr>
          <a:lstStyle/>
          <a:p>
            <a:pPr algn="ctr">
              <a:lnSpc>
                <a:spcPts val="3440"/>
              </a:lnSpc>
            </a:pPr>
            <a:r>
              <a:rPr lang="zh-CN" altLang="en-US" sz="3200" b="1" dirty="0">
                <a:latin typeface="微软雅黑" panose="020B0503020204020204" pitchFamily="34" charset="-122"/>
                <a:ea typeface="微软雅黑" panose="020B0503020204020204" pitchFamily="34" charset="-122"/>
              </a:rPr>
              <a:t>热点函数分析</a:t>
            </a:r>
            <a:endParaRPr lang="zh-CN" altLang="en-US" sz="32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1" y="1005289"/>
            <a:ext cx="11017543"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源码迁移</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pic>
        <p:nvPicPr>
          <p:cNvPr id="4" name="图片 3" descr="图形用户界面, 文本, 应用程序, 电子邮件&#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4802" y="1768797"/>
            <a:ext cx="8121446" cy="4327203"/>
          </a:xfrm>
          <a:prstGeom prst="rect">
            <a:avLst/>
          </a:prstGeom>
        </p:spPr>
      </p:pic>
      <p:sp>
        <p:nvSpPr>
          <p:cNvPr id="5" name="文本框 4"/>
          <p:cNvSpPr txBox="1"/>
          <p:nvPr/>
        </p:nvSpPr>
        <p:spPr>
          <a:xfrm>
            <a:off x="8878529" y="2166145"/>
            <a:ext cx="2843432" cy="3532505"/>
          </a:xfrm>
          <a:prstGeom prst="rect">
            <a:avLst/>
          </a:prstGeom>
          <a:noFill/>
        </p:spPr>
        <p:txBody>
          <a:bodyPr wrap="square" rtlCol="0">
            <a:spAutoFit/>
          </a:bodyPr>
          <a:lstStyle/>
          <a:p>
            <a:pPr algn="just">
              <a:lnSpc>
                <a:spcPts val="3440"/>
              </a:lnSpc>
            </a:pPr>
            <a:r>
              <a:rPr lang="zh-CN" altLang="en-US" sz="2000" dirty="0">
                <a:latin typeface="+mn-ea"/>
              </a:rPr>
              <a:t>由于</a:t>
            </a:r>
            <a:r>
              <a:rPr lang="en-US" altLang="zh-CN" sz="2000" dirty="0">
                <a:latin typeface="+mn-ea"/>
              </a:rPr>
              <a:t>HOOMD-blue</a:t>
            </a:r>
            <a:r>
              <a:rPr lang="zh-CN" altLang="en-US" sz="2000" dirty="0">
                <a:latin typeface="+mn-ea"/>
              </a:rPr>
              <a:t>为</a:t>
            </a:r>
            <a:r>
              <a:rPr lang="en-US" altLang="zh-CN" sz="2000" dirty="0">
                <a:latin typeface="+mn-ea"/>
              </a:rPr>
              <a:t>Python</a:t>
            </a:r>
            <a:r>
              <a:rPr lang="zh-CN" altLang="en-US" sz="2000" dirty="0">
                <a:latin typeface="+mn-ea"/>
              </a:rPr>
              <a:t>软件包，我们使用</a:t>
            </a:r>
            <a:r>
              <a:rPr lang="zh-CN" altLang="en-US" sz="2000" b="1" dirty="0">
                <a:latin typeface="+mn-ea"/>
              </a:rPr>
              <a:t>解释性源码迁移</a:t>
            </a:r>
            <a:r>
              <a:rPr lang="zh-CN" altLang="en-US" sz="2000" dirty="0">
                <a:latin typeface="+mn-ea"/>
              </a:rPr>
              <a:t>，结果如左图所示。并没有需要进行修改的代码，说明</a:t>
            </a:r>
            <a:r>
              <a:rPr lang="en-US" altLang="zh-CN" sz="2000" dirty="0">
                <a:latin typeface="+mn-ea"/>
              </a:rPr>
              <a:t>HOOMD-blue</a:t>
            </a:r>
            <a:r>
              <a:rPr lang="zh-CN" altLang="en-US" sz="2000" dirty="0">
                <a:latin typeface="+mn-ea"/>
              </a:rPr>
              <a:t>软件可以</a:t>
            </a:r>
            <a:r>
              <a:rPr lang="zh-CN" altLang="en-US" sz="2000" b="1" dirty="0">
                <a:latin typeface="+mn-ea"/>
              </a:rPr>
              <a:t>直接迁移</a:t>
            </a:r>
            <a:r>
              <a:rPr lang="zh-CN" altLang="en-US" sz="2000" dirty="0">
                <a:latin typeface="+mn-ea"/>
              </a:rPr>
              <a:t>到鲲鹏平台</a:t>
            </a:r>
            <a:endParaRPr lang="en-US" altLang="zh-CN" sz="200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依赖包平台适配</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3" name="文本框 2"/>
          <p:cNvSpPr txBox="1"/>
          <p:nvPr/>
        </p:nvSpPr>
        <p:spPr>
          <a:xfrm>
            <a:off x="335032" y="1998689"/>
            <a:ext cx="11526698" cy="3894208"/>
          </a:xfrm>
          <a:prstGeom prst="rect">
            <a:avLst/>
          </a:prstGeom>
          <a:noFill/>
        </p:spPr>
        <p:txBody>
          <a:bodyPr wrap="square" rtlCol="0">
            <a:spAutoFit/>
          </a:bodyPr>
          <a:lstStyle/>
          <a:p>
            <a:pPr algn="just">
              <a:lnSpc>
                <a:spcPct val="150000"/>
              </a:lnSpc>
            </a:pPr>
            <a:r>
              <a:rPr lang="en-US" altLang="zh-CN" sz="2800" dirty="0">
                <a:latin typeface="+mn-ea"/>
              </a:rPr>
              <a:t>1.Eigen</a:t>
            </a:r>
            <a:r>
              <a:rPr lang="zh-CN" altLang="en-US" sz="2800" dirty="0">
                <a:latin typeface="+mn-ea"/>
              </a:rPr>
              <a:t>：通过</a:t>
            </a:r>
            <a:r>
              <a:rPr lang="en-US" altLang="zh-CN" sz="2800" b="1" dirty="0">
                <a:solidFill>
                  <a:srgbClr val="FF0000"/>
                </a:solidFill>
                <a:latin typeface="+mn-ea"/>
              </a:rPr>
              <a:t>module load eigen/3.3.8/bisheng2.1.0_hmpi1.1.1</a:t>
            </a:r>
            <a:r>
              <a:rPr lang="en-US" altLang="zh-CN" sz="2800" dirty="0">
                <a:latin typeface="+mn-ea"/>
              </a:rPr>
              <a:t> </a:t>
            </a:r>
            <a:r>
              <a:rPr lang="zh-CN" altLang="en-US" sz="2800" dirty="0">
                <a:latin typeface="+mn-ea"/>
              </a:rPr>
              <a:t>直接进行加载；</a:t>
            </a:r>
            <a:endParaRPr lang="en-US" altLang="zh-CN" sz="2800" dirty="0">
              <a:latin typeface="+mn-ea"/>
            </a:endParaRPr>
          </a:p>
          <a:p>
            <a:pPr algn="just">
              <a:lnSpc>
                <a:spcPct val="150000"/>
              </a:lnSpc>
            </a:pPr>
            <a:r>
              <a:rPr lang="en-US" altLang="zh-CN" sz="2800" dirty="0">
                <a:latin typeface="+mn-ea"/>
              </a:rPr>
              <a:t>2.Cereal</a:t>
            </a:r>
            <a:r>
              <a:rPr lang="zh-CN" altLang="en-US" sz="2800" dirty="0">
                <a:latin typeface="+mn-ea"/>
              </a:rPr>
              <a:t>：在平台重新</a:t>
            </a:r>
            <a:r>
              <a:rPr lang="zh-CN" altLang="en-US" sz="2800" b="1" dirty="0">
                <a:solidFill>
                  <a:srgbClr val="FF0000"/>
                </a:solidFill>
                <a:latin typeface="+mn-ea"/>
              </a:rPr>
              <a:t>进行了编译安装</a:t>
            </a:r>
            <a:r>
              <a:rPr lang="zh-CN" altLang="en-US" sz="2800" dirty="0">
                <a:latin typeface="+mn-ea"/>
              </a:rPr>
              <a:t>，生成了适合平台的</a:t>
            </a:r>
            <a:r>
              <a:rPr lang="en-US" altLang="zh-CN" sz="2800" dirty="0">
                <a:latin typeface="+mn-ea"/>
              </a:rPr>
              <a:t>include</a:t>
            </a:r>
            <a:r>
              <a:rPr lang="zh-CN" altLang="en-US" sz="2800" dirty="0">
                <a:latin typeface="+mn-ea"/>
              </a:rPr>
              <a:t>文件，利用新的</a:t>
            </a:r>
            <a:r>
              <a:rPr lang="en-US" altLang="zh-CN" sz="2800" dirty="0">
                <a:latin typeface="+mn-ea"/>
              </a:rPr>
              <a:t>include</a:t>
            </a:r>
            <a:r>
              <a:rPr lang="zh-CN" altLang="en-US" sz="2800" dirty="0">
                <a:latin typeface="+mn-ea"/>
              </a:rPr>
              <a:t>文件进行</a:t>
            </a:r>
            <a:r>
              <a:rPr lang="en-US" altLang="zh-CN" sz="2800" dirty="0">
                <a:latin typeface="+mn-ea"/>
              </a:rPr>
              <a:t>HOOMD-blue</a:t>
            </a:r>
            <a:r>
              <a:rPr lang="zh-CN" altLang="en-US" sz="2800" dirty="0">
                <a:latin typeface="+mn-ea"/>
              </a:rPr>
              <a:t>软件的安装；</a:t>
            </a:r>
            <a:endParaRPr lang="en-US" altLang="zh-CN" sz="2800" dirty="0">
              <a:latin typeface="+mn-ea"/>
            </a:endParaRPr>
          </a:p>
          <a:p>
            <a:pPr algn="just">
              <a:lnSpc>
                <a:spcPct val="150000"/>
              </a:lnSpc>
            </a:pPr>
            <a:r>
              <a:rPr lang="en-US" altLang="zh-CN" sz="2800" dirty="0">
                <a:latin typeface="+mn-ea"/>
              </a:rPr>
              <a:t>3.Numpy</a:t>
            </a:r>
            <a:r>
              <a:rPr lang="zh-CN" altLang="en-US" sz="2800" dirty="0">
                <a:latin typeface="+mn-ea"/>
              </a:rPr>
              <a:t>，</a:t>
            </a:r>
            <a:r>
              <a:rPr lang="en-US" altLang="zh-CN" sz="2800" dirty="0">
                <a:latin typeface="+mn-ea"/>
              </a:rPr>
              <a:t>Pybind11</a:t>
            </a:r>
            <a:r>
              <a:rPr lang="zh-CN" altLang="en-US" sz="2800" dirty="0">
                <a:latin typeface="+mn-ea"/>
              </a:rPr>
              <a:t>，</a:t>
            </a:r>
            <a:r>
              <a:rPr lang="en-US" altLang="zh-CN" sz="2800" dirty="0">
                <a:latin typeface="+mn-ea"/>
              </a:rPr>
              <a:t>GSD</a:t>
            </a:r>
            <a:r>
              <a:rPr lang="zh-CN" altLang="en-US" sz="2800" dirty="0">
                <a:latin typeface="+mn-ea"/>
              </a:rPr>
              <a:t>，</a:t>
            </a:r>
            <a:r>
              <a:rPr lang="en-US" altLang="zh-CN" sz="2800" dirty="0">
                <a:latin typeface="+mn-ea"/>
              </a:rPr>
              <a:t>Pandas</a:t>
            </a:r>
            <a:r>
              <a:rPr lang="zh-CN" altLang="en-US" sz="2800" dirty="0">
                <a:latin typeface="+mn-ea"/>
              </a:rPr>
              <a:t>，</a:t>
            </a:r>
            <a:r>
              <a:rPr lang="en-US" altLang="zh-CN" sz="2800" dirty="0">
                <a:latin typeface="+mn-ea"/>
              </a:rPr>
              <a:t>Rowan</a:t>
            </a:r>
            <a:r>
              <a:rPr lang="zh-CN" altLang="en-US" sz="2800" dirty="0">
                <a:latin typeface="+mn-ea"/>
              </a:rPr>
              <a:t>等软件包</a:t>
            </a:r>
            <a:r>
              <a:rPr lang="zh-CN" altLang="en-US" sz="2800" b="1" dirty="0">
                <a:solidFill>
                  <a:srgbClr val="FF0000"/>
                </a:solidFill>
                <a:latin typeface="+mn-ea"/>
              </a:rPr>
              <a:t>通过华为镜像</a:t>
            </a:r>
            <a:r>
              <a:rPr lang="zh-CN" altLang="en-US" sz="2800" dirty="0">
                <a:latin typeface="+mn-ea"/>
              </a:rPr>
              <a:t>进行下载安装。</a:t>
            </a:r>
            <a:endParaRPr lang="en-US" altLang="zh-CN" sz="280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算例基准介绍</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pic>
        <p:nvPicPr>
          <p:cNvPr id="7" name="图片 6" descr="文本&#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6400" y="2995683"/>
            <a:ext cx="6792273" cy="1362265"/>
          </a:xfrm>
          <a:prstGeom prst="rect">
            <a:avLst/>
          </a:prstGeom>
        </p:spPr>
      </p:pic>
      <p:sp>
        <p:nvSpPr>
          <p:cNvPr id="12" name="文本框 11"/>
          <p:cNvSpPr txBox="1"/>
          <p:nvPr/>
        </p:nvSpPr>
        <p:spPr>
          <a:xfrm>
            <a:off x="296400" y="1501989"/>
            <a:ext cx="8488785" cy="916405"/>
          </a:xfrm>
          <a:prstGeom prst="rect">
            <a:avLst/>
          </a:prstGeom>
          <a:noFill/>
        </p:spPr>
        <p:txBody>
          <a:bodyPr wrap="square" rtlCol="0">
            <a:spAutoFit/>
          </a:bodyPr>
          <a:lstStyle/>
          <a:p>
            <a:pPr algn="l">
              <a:lnSpc>
                <a:spcPts val="3440"/>
              </a:lnSpc>
            </a:pPr>
            <a:r>
              <a:rPr lang="zh-CN" altLang="en-US" sz="2000" dirty="0">
                <a:latin typeface="+mn-ea"/>
              </a:rPr>
              <a:t>表示模拟正在使用一个初始的配置文件</a:t>
            </a:r>
            <a:r>
              <a:rPr lang="en-US" altLang="zh-CN" sz="2000" dirty="0">
                <a:latin typeface="+mn-ea"/>
              </a:rPr>
              <a:t>hard_sphere_2000000_1.0_3.gsd</a:t>
            </a:r>
            <a:r>
              <a:rPr lang="zh-CN" altLang="en-US" sz="2000" dirty="0">
                <a:latin typeface="+mn-ea"/>
              </a:rPr>
              <a:t>，这个文件包含了</a:t>
            </a:r>
            <a:r>
              <a:rPr lang="zh-CN" altLang="en-US" sz="2000" b="1" dirty="0">
                <a:solidFill>
                  <a:srgbClr val="FF0000"/>
                </a:solidFill>
                <a:latin typeface="+mn-ea"/>
              </a:rPr>
              <a:t>模拟开始时粒子的位置和可能的其他属性</a:t>
            </a:r>
            <a:r>
              <a:rPr lang="zh-CN" altLang="en-US" sz="2000" dirty="0">
                <a:latin typeface="+mn-ea"/>
              </a:rPr>
              <a:t>。</a:t>
            </a:r>
            <a:endParaRPr lang="zh-CN" altLang="en-US" sz="2000" dirty="0">
              <a:latin typeface="+mn-ea"/>
            </a:endParaRPr>
          </a:p>
        </p:txBody>
      </p:sp>
      <p:sp>
        <p:nvSpPr>
          <p:cNvPr id="14" name="文本框 13"/>
          <p:cNvSpPr txBox="1"/>
          <p:nvPr/>
        </p:nvSpPr>
        <p:spPr>
          <a:xfrm>
            <a:off x="7268901" y="2198840"/>
            <a:ext cx="4242379" cy="3096489"/>
          </a:xfrm>
          <a:prstGeom prst="rect">
            <a:avLst/>
          </a:prstGeom>
          <a:noFill/>
        </p:spPr>
        <p:txBody>
          <a:bodyPr wrap="square" rtlCol="0">
            <a:spAutoFit/>
          </a:bodyPr>
          <a:lstStyle/>
          <a:p>
            <a:pPr algn="just">
              <a:lnSpc>
                <a:spcPts val="3440"/>
              </a:lnSpc>
            </a:pPr>
            <a:r>
              <a:rPr lang="zh-CN" altLang="en-US" sz="2000" dirty="0">
                <a:latin typeface="+mn-ea"/>
              </a:rPr>
              <a:t>这行是一个通知（级别为</a:t>
            </a:r>
            <a:r>
              <a:rPr lang="en-US" altLang="zh-CN" sz="2000" dirty="0">
                <a:latin typeface="+mn-ea"/>
              </a:rPr>
              <a:t>2</a:t>
            </a:r>
            <a:r>
              <a:rPr lang="zh-CN" altLang="en-US" sz="2000" dirty="0">
                <a:latin typeface="+mn-ea"/>
              </a:rPr>
              <a:t>），表明模拟正在使用</a:t>
            </a:r>
            <a:r>
              <a:rPr lang="zh-CN" altLang="en-US" sz="2000" b="1" dirty="0">
                <a:solidFill>
                  <a:srgbClr val="FF0000"/>
                </a:solidFill>
                <a:latin typeface="+mn-ea"/>
              </a:rPr>
              <a:t>域分解</a:t>
            </a:r>
            <a:r>
              <a:rPr lang="zh-CN" altLang="en-US" sz="2000" dirty="0">
                <a:latin typeface="+mn-ea"/>
              </a:rPr>
              <a:t>（</a:t>
            </a:r>
            <a:r>
              <a:rPr lang="en-US" altLang="zh-CN" sz="2000" dirty="0">
                <a:latin typeface="+mn-ea"/>
              </a:rPr>
              <a:t>domain decomposition</a:t>
            </a:r>
            <a:r>
              <a:rPr lang="zh-CN" altLang="en-US" sz="2000" dirty="0">
                <a:latin typeface="+mn-ea"/>
              </a:rPr>
              <a:t>）技术来并行处理模拟空间。</a:t>
            </a:r>
            <a:r>
              <a:rPr lang="zh-CN" altLang="en-US" sz="2000" b="0" i="0" dirty="0">
                <a:solidFill>
                  <a:srgbClr val="05073B"/>
                </a:solidFill>
                <a:effectLst/>
                <a:highlight>
                  <a:srgbClr val="FDFDFE"/>
                </a:highlight>
                <a:latin typeface="-apple-system"/>
              </a:rPr>
              <a:t>域分解是一种将模拟空间划分为多个子区域（或“域”），每个子区域可以在不同的处理器或计算核心上独立计算的技术。</a:t>
            </a:r>
            <a:endParaRPr lang="zh-CN" altLang="en-US" sz="2000" dirty="0">
              <a:latin typeface="+mn-ea"/>
            </a:endParaRPr>
          </a:p>
        </p:txBody>
      </p:sp>
      <p:sp>
        <p:nvSpPr>
          <p:cNvPr id="15" name="文本框 14"/>
          <p:cNvSpPr txBox="1"/>
          <p:nvPr/>
        </p:nvSpPr>
        <p:spPr>
          <a:xfrm>
            <a:off x="7268901" y="5704920"/>
            <a:ext cx="4664598" cy="480388"/>
          </a:xfrm>
          <a:prstGeom prst="rect">
            <a:avLst/>
          </a:prstGeom>
          <a:noFill/>
        </p:spPr>
        <p:txBody>
          <a:bodyPr wrap="square" rtlCol="0">
            <a:spAutoFit/>
          </a:bodyPr>
          <a:lstStyle/>
          <a:p>
            <a:pPr algn="l">
              <a:lnSpc>
                <a:spcPts val="3440"/>
              </a:lnSpc>
            </a:pPr>
            <a:r>
              <a:rPr lang="zh-CN" altLang="en-US" sz="2000" dirty="0">
                <a:latin typeface="+mn-ea"/>
              </a:rPr>
              <a:t>表明运行基准算例每秒模拟的步数</a:t>
            </a:r>
            <a:endParaRPr lang="zh-CN" altLang="en-US" sz="2000" dirty="0">
              <a:latin typeface="+mn-ea"/>
            </a:endParaRPr>
          </a:p>
        </p:txBody>
      </p:sp>
      <p:sp>
        <p:nvSpPr>
          <p:cNvPr id="17" name="文本框 16"/>
          <p:cNvSpPr txBox="1"/>
          <p:nvPr/>
        </p:nvSpPr>
        <p:spPr>
          <a:xfrm>
            <a:off x="98174" y="4859312"/>
            <a:ext cx="7037168" cy="1836400"/>
          </a:xfrm>
          <a:prstGeom prst="rect">
            <a:avLst/>
          </a:prstGeom>
          <a:noFill/>
        </p:spPr>
        <p:txBody>
          <a:bodyPr wrap="square" rtlCol="0">
            <a:spAutoFit/>
          </a:bodyPr>
          <a:lstStyle/>
          <a:p>
            <a:pPr>
              <a:lnSpc>
                <a:spcPts val="3440"/>
              </a:lnSpc>
            </a:pPr>
            <a:r>
              <a:rPr lang="zh-CN" altLang="en-US" sz="2000" b="0" i="0" dirty="0">
                <a:solidFill>
                  <a:srgbClr val="05073B"/>
                </a:solidFill>
                <a:effectLst/>
                <a:highlight>
                  <a:srgbClr val="FDFDFE"/>
                </a:highlight>
                <a:latin typeface="+mn-ea"/>
              </a:rPr>
              <a:t>这行表示模拟正在进行</a:t>
            </a:r>
            <a:r>
              <a:rPr lang="zh-CN" altLang="en-US" sz="2000" b="1" i="0" dirty="0">
                <a:solidFill>
                  <a:srgbClr val="FF0000"/>
                </a:solidFill>
                <a:effectLst/>
                <a:highlight>
                  <a:srgbClr val="FDFDFE"/>
                </a:highlight>
                <a:latin typeface="+mn-ea"/>
              </a:rPr>
              <a:t>预热（或称为平衡）阶段</a:t>
            </a:r>
            <a:r>
              <a:rPr lang="zh-CN" altLang="en-US" sz="2000" b="0" i="0" dirty="0">
                <a:solidFill>
                  <a:srgbClr val="05073B"/>
                </a:solidFill>
                <a:effectLst/>
                <a:highlight>
                  <a:srgbClr val="FDFDFE"/>
                </a:highlight>
                <a:latin typeface="+mn-ea"/>
              </a:rPr>
              <a:t>，持续</a:t>
            </a:r>
            <a:r>
              <a:rPr lang="en-US" altLang="zh-CN" sz="2000" b="0" i="0" dirty="0">
                <a:solidFill>
                  <a:srgbClr val="05073B"/>
                </a:solidFill>
                <a:effectLst/>
                <a:highlight>
                  <a:srgbClr val="FDFDFE"/>
                </a:highlight>
                <a:latin typeface="+mn-ea"/>
              </a:rPr>
              <a:t>1000</a:t>
            </a:r>
            <a:r>
              <a:rPr lang="zh-CN" altLang="en-US" sz="2000" b="0" i="0" dirty="0">
                <a:solidFill>
                  <a:srgbClr val="05073B"/>
                </a:solidFill>
                <a:effectLst/>
                <a:highlight>
                  <a:srgbClr val="FDFDFE"/>
                </a:highlight>
                <a:latin typeface="+mn-ea"/>
              </a:rPr>
              <a:t>步，使系统从初始配置开始逐渐达到一个更</a:t>
            </a:r>
            <a:r>
              <a:rPr lang="zh-CN" altLang="en-US" sz="2000" b="1" i="0" dirty="0">
                <a:solidFill>
                  <a:srgbClr val="FF0000"/>
                </a:solidFill>
                <a:effectLst/>
                <a:highlight>
                  <a:srgbClr val="FDFDFE"/>
                </a:highlight>
                <a:latin typeface="+mn-ea"/>
              </a:rPr>
              <a:t>稳定</a:t>
            </a:r>
            <a:r>
              <a:rPr lang="zh-CN" altLang="en-US" sz="2000" b="0" i="0" dirty="0">
                <a:solidFill>
                  <a:srgbClr val="05073B"/>
                </a:solidFill>
                <a:effectLst/>
                <a:highlight>
                  <a:srgbClr val="FDFDFE"/>
                </a:highlight>
                <a:latin typeface="+mn-ea"/>
              </a:rPr>
              <a:t>的、具有</a:t>
            </a:r>
            <a:r>
              <a:rPr lang="zh-CN" altLang="en-US" sz="2000" b="1" i="0" dirty="0">
                <a:solidFill>
                  <a:srgbClr val="FF0000"/>
                </a:solidFill>
                <a:effectLst/>
                <a:highlight>
                  <a:srgbClr val="FDFDFE"/>
                </a:highlight>
                <a:latin typeface="+mn-ea"/>
              </a:rPr>
              <a:t>代表性</a:t>
            </a:r>
            <a:r>
              <a:rPr lang="zh-CN" altLang="en-US" sz="2000" b="0" i="0" dirty="0">
                <a:solidFill>
                  <a:srgbClr val="05073B"/>
                </a:solidFill>
                <a:effectLst/>
                <a:highlight>
                  <a:srgbClr val="FDFDFE"/>
                </a:highlight>
                <a:latin typeface="+mn-ea"/>
              </a:rPr>
              <a:t>的状态，以便后续的模拟结果更加可靠。</a:t>
            </a:r>
            <a:endParaRPr lang="zh-CN" altLang="en-US" sz="2000" b="0" i="0" dirty="0">
              <a:solidFill>
                <a:srgbClr val="05073B"/>
              </a:solidFill>
              <a:effectLst/>
              <a:highlight>
                <a:srgbClr val="FDFDFE"/>
              </a:highlight>
              <a:latin typeface="+mn-ea"/>
            </a:endParaRPr>
          </a:p>
          <a:p>
            <a:pPr algn="l">
              <a:lnSpc>
                <a:spcPts val="3440"/>
              </a:lnSpc>
            </a:pPr>
            <a:endParaRPr lang="zh-CN" altLang="en-US" sz="3200" dirty="0">
              <a:latin typeface="微软雅黑" panose="020B0503020204020204" pitchFamily="34" charset="-122"/>
              <a:ea typeface="微软雅黑" panose="020B0503020204020204" pitchFamily="34" charset="-122"/>
            </a:endParaRPr>
          </a:p>
        </p:txBody>
      </p:sp>
      <p:cxnSp>
        <p:nvCxnSpPr>
          <p:cNvPr id="19" name="直接箭头连接符 18"/>
          <p:cNvCxnSpPr/>
          <p:nvPr/>
        </p:nvCxnSpPr>
        <p:spPr>
          <a:xfrm flipV="1">
            <a:off x="2870522" y="2418394"/>
            <a:ext cx="150470" cy="6836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直接箭头连接符 20"/>
          <p:cNvCxnSpPr>
            <a:endCxn id="14" idx="1"/>
          </p:cNvCxnSpPr>
          <p:nvPr/>
        </p:nvCxnSpPr>
        <p:spPr>
          <a:xfrm>
            <a:off x="6007261" y="3345084"/>
            <a:ext cx="1261640" cy="40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5" idx="1"/>
          </p:cNvCxnSpPr>
          <p:nvPr/>
        </p:nvCxnSpPr>
        <p:spPr>
          <a:xfrm>
            <a:off x="3692536" y="4292358"/>
            <a:ext cx="3576365" cy="1652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17" idx="0"/>
          </p:cNvCxnSpPr>
          <p:nvPr/>
        </p:nvCxnSpPr>
        <p:spPr>
          <a:xfrm>
            <a:off x="2662177" y="3784922"/>
            <a:ext cx="954581" cy="1074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算例基准介绍</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pic>
        <p:nvPicPr>
          <p:cNvPr id="3" name="图片 2" descr="domainDecomposition3.drawio"/>
          <p:cNvPicPr>
            <a:picLocks noChangeAspect="1"/>
          </p:cNvPicPr>
          <p:nvPr/>
        </p:nvPicPr>
        <p:blipFill>
          <a:blip r:embed="rId1"/>
          <a:stretch>
            <a:fillRect/>
          </a:stretch>
        </p:blipFill>
        <p:spPr>
          <a:xfrm>
            <a:off x="474980" y="2911475"/>
            <a:ext cx="10885805" cy="3757295"/>
          </a:xfrm>
          <a:prstGeom prst="rect">
            <a:avLst/>
          </a:prstGeom>
        </p:spPr>
      </p:pic>
      <p:sp>
        <p:nvSpPr>
          <p:cNvPr id="4" name="文本框 3"/>
          <p:cNvSpPr txBox="1"/>
          <p:nvPr/>
        </p:nvSpPr>
        <p:spPr>
          <a:xfrm>
            <a:off x="474980" y="1619250"/>
            <a:ext cx="10885805" cy="1167765"/>
          </a:xfrm>
          <a:prstGeom prst="rect">
            <a:avLst/>
          </a:prstGeom>
          <a:noFill/>
        </p:spPr>
        <p:txBody>
          <a:bodyPr wrap="square" rtlCol="0">
            <a:noAutofit/>
          </a:bodyPr>
          <a:p>
            <a:pPr algn="l">
              <a:lnSpc>
                <a:spcPts val="3440"/>
              </a:lnSpc>
            </a:pPr>
            <a:r>
              <a:rPr lang="zh-CN" altLang="en-US" dirty="0">
                <a:solidFill>
                  <a:srgbClr val="05073B"/>
                </a:solidFill>
                <a:effectLst/>
                <a:highlight>
                  <a:srgbClr val="FDFDFE"/>
                </a:highlight>
                <a:latin typeface="-apple-system"/>
                <a:sym typeface="+mn-ea"/>
              </a:rPr>
              <a:t>域分解是一种将模拟空间划分为多个子区域（或“域”），每个子区域可以在不同的处理器或计算核心上独立计算的技术。</a:t>
            </a:r>
            <a:endParaRPr lang="zh-CN" altLang="en-US" dirty="0">
              <a:solidFill>
                <a:srgbClr val="05073B"/>
              </a:solidFill>
              <a:effectLst/>
              <a:highlight>
                <a:srgbClr val="FDFDFE"/>
              </a:highlight>
              <a:latin typeface="-apple-system"/>
              <a:sym typeface="+mn-ea"/>
            </a:endParaRPr>
          </a:p>
          <a:p>
            <a:pPr algn="l">
              <a:lnSpc>
                <a:spcPts val="3440"/>
              </a:lnSpc>
            </a:pPr>
            <a:r>
              <a:rPr lang="zh-CN" altLang="en-US" dirty="0" smtClean="0">
                <a:latin typeface="微软雅黑" panose="020B0503020204020204" pitchFamily="34" charset="-122"/>
                <a:ea typeface="微软雅黑" panose="020B0503020204020204" pitchFamily="34" charset="-122"/>
              </a:rPr>
              <a:t>图例如下：</a:t>
            </a:r>
            <a:endParaRPr lang="zh-CN" altLang="en-US"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GNU_baseline"/>
          <p:cNvPicPr>
            <a:picLocks noChangeAspect="1"/>
          </p:cNvPicPr>
          <p:nvPr/>
        </p:nvPicPr>
        <p:blipFill>
          <a:blip r:embed="rId1"/>
          <a:stretch>
            <a:fillRect/>
          </a:stretch>
        </p:blipFill>
        <p:spPr>
          <a:xfrm>
            <a:off x="4032885" y="1742440"/>
            <a:ext cx="8133715" cy="4788535"/>
          </a:xfrm>
          <a:prstGeom prst="rect">
            <a:avLst/>
          </a:prstGeom>
        </p:spPr>
      </p:pic>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算例基准介绍</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4" name="文本框 3"/>
          <p:cNvSpPr txBox="1"/>
          <p:nvPr/>
        </p:nvSpPr>
        <p:spPr>
          <a:xfrm>
            <a:off x="607800" y="1537691"/>
            <a:ext cx="4128371" cy="480388"/>
          </a:xfrm>
          <a:prstGeom prst="rect">
            <a:avLst/>
          </a:prstGeom>
          <a:noFill/>
        </p:spPr>
        <p:txBody>
          <a:bodyPr wrap="square" rtlCol="0">
            <a:spAutoFit/>
          </a:bodyPr>
          <a:lstStyle/>
          <a:p>
            <a:pPr algn="ctr">
              <a:lnSpc>
                <a:spcPts val="3440"/>
              </a:lnSpc>
            </a:pPr>
            <a:r>
              <a:rPr lang="en-US" altLang="zh-CN" sz="2000" b="1" dirty="0">
                <a:latin typeface="+mn-ea"/>
              </a:rPr>
              <a:t>AMD 7763 baseline</a:t>
            </a:r>
            <a:endParaRPr lang="zh-CN" altLang="en-US" sz="2000" b="1" dirty="0">
              <a:latin typeface="+mn-ea"/>
            </a:endParaRPr>
          </a:p>
        </p:txBody>
      </p:sp>
      <p:sp>
        <p:nvSpPr>
          <p:cNvPr id="5" name="文本框 4"/>
          <p:cNvSpPr txBox="1"/>
          <p:nvPr/>
        </p:nvSpPr>
        <p:spPr>
          <a:xfrm>
            <a:off x="806637" y="4306441"/>
            <a:ext cx="3730701" cy="480388"/>
          </a:xfrm>
          <a:prstGeom prst="rect">
            <a:avLst/>
          </a:prstGeom>
          <a:noFill/>
        </p:spPr>
        <p:txBody>
          <a:bodyPr wrap="none" rtlCol="0">
            <a:spAutoFit/>
          </a:bodyPr>
          <a:lstStyle/>
          <a:p>
            <a:pPr algn="ctr">
              <a:lnSpc>
                <a:spcPts val="3440"/>
              </a:lnSpc>
            </a:pPr>
            <a:r>
              <a:rPr lang="en-US" altLang="zh-CN" sz="2000" b="1" dirty="0" err="1">
                <a:latin typeface="+mn-ea"/>
              </a:rPr>
              <a:t>Kunpeng</a:t>
            </a:r>
            <a:r>
              <a:rPr lang="en-US" altLang="zh-CN" sz="2000" b="1" dirty="0">
                <a:latin typeface="+mn-ea"/>
              </a:rPr>
              <a:t> 920 GNU baseline</a:t>
            </a:r>
            <a:endParaRPr lang="zh-CN" altLang="en-US" sz="2000" b="1" dirty="0">
              <a:latin typeface="+mn-ea"/>
            </a:endParaRPr>
          </a:p>
        </p:txBody>
      </p:sp>
      <p:sp>
        <p:nvSpPr>
          <p:cNvPr id="7" name="矩形: 圆角 6"/>
          <p:cNvSpPr/>
          <p:nvPr/>
        </p:nvSpPr>
        <p:spPr>
          <a:xfrm>
            <a:off x="692518" y="2061764"/>
            <a:ext cx="3958937" cy="1819996"/>
          </a:xfrm>
          <a:prstGeom prst="roundRect">
            <a:avLst/>
          </a:prstGeom>
          <a:solidFill>
            <a:schemeClr val="tx2"/>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dirty="0"/>
          </a:p>
        </p:txBody>
      </p:sp>
      <p:sp>
        <p:nvSpPr>
          <p:cNvPr id="9" name="矩形: 圆角 8"/>
          <p:cNvSpPr/>
          <p:nvPr/>
        </p:nvSpPr>
        <p:spPr>
          <a:xfrm>
            <a:off x="692518" y="4787597"/>
            <a:ext cx="3958937" cy="1819996"/>
          </a:xfrm>
          <a:prstGeom prst="roundRect">
            <a:avLst/>
          </a:prstGeom>
          <a:solidFill>
            <a:schemeClr val="tx2"/>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57584" y="2237852"/>
            <a:ext cx="3522519" cy="829945"/>
          </a:xfrm>
          <a:prstGeom prst="rect">
            <a:avLst/>
          </a:prstGeom>
          <a:noFill/>
        </p:spPr>
        <p:txBody>
          <a:bodyPr wrap="square" rtlCol="0">
            <a:spAutoFit/>
          </a:bodyPr>
          <a:lstStyle/>
          <a:p>
            <a:r>
              <a:rPr lang="en-US" altLang="zh-CN" sz="1200" b="1" dirty="0">
                <a:effectLst/>
                <a:latin typeface="+mn-ea"/>
                <a:cs typeface="+mn-ea"/>
              </a:rPr>
              <a:t>module load </a:t>
            </a:r>
            <a:r>
              <a:rPr lang="en-US" altLang="zh-CN" sz="1200" b="1" dirty="0" err="1">
                <a:effectLst/>
                <a:latin typeface="+mn-ea"/>
                <a:cs typeface="+mn-ea"/>
              </a:rPr>
              <a:t>tbb</a:t>
            </a:r>
            <a:r>
              <a:rPr lang="en-US" altLang="zh-CN" sz="1200" b="1" dirty="0">
                <a:effectLst/>
                <a:latin typeface="+mn-ea"/>
                <a:cs typeface="+mn-ea"/>
              </a:rPr>
              <a:t>/2021.7.0 </a:t>
            </a:r>
            <a:endParaRPr lang="en-US" altLang="zh-CN" sz="1200" b="1" dirty="0">
              <a:effectLst/>
              <a:latin typeface="+mn-ea"/>
              <a:cs typeface="+mn-ea"/>
            </a:endParaRPr>
          </a:p>
          <a:p>
            <a:r>
              <a:rPr lang="en-US" altLang="zh-CN" sz="1200" b="1" dirty="0">
                <a:effectLst/>
                <a:latin typeface="+mn-ea"/>
                <a:cs typeface="+mn-ea"/>
              </a:rPr>
              <a:t>module load </a:t>
            </a:r>
            <a:r>
              <a:rPr lang="en-US" altLang="zh-CN" sz="1200" b="1" dirty="0" err="1">
                <a:effectLst/>
                <a:latin typeface="+mn-ea"/>
                <a:cs typeface="+mn-ea"/>
              </a:rPr>
              <a:t>gcc</a:t>
            </a:r>
            <a:r>
              <a:rPr lang="en-US" altLang="zh-CN" sz="1200" b="1" dirty="0">
                <a:effectLst/>
                <a:latin typeface="+mn-ea"/>
                <a:cs typeface="+mn-ea"/>
              </a:rPr>
              <a:t>/11.2.0 </a:t>
            </a:r>
            <a:endParaRPr lang="en-US" altLang="zh-CN" sz="1200" b="1" dirty="0">
              <a:effectLst/>
              <a:latin typeface="+mn-ea"/>
              <a:cs typeface="+mn-ea"/>
            </a:endParaRPr>
          </a:p>
          <a:p>
            <a:r>
              <a:rPr lang="en-US" altLang="zh-CN" sz="1200" b="1" dirty="0">
                <a:effectLst/>
                <a:latin typeface="+mn-ea"/>
                <a:cs typeface="+mn-ea"/>
              </a:rPr>
              <a:t>module load </a:t>
            </a:r>
            <a:r>
              <a:rPr lang="en-US" altLang="zh-CN" sz="1200" b="1" dirty="0" err="1">
                <a:effectLst/>
                <a:latin typeface="+mn-ea"/>
                <a:cs typeface="+mn-ea"/>
              </a:rPr>
              <a:t>openmpi</a:t>
            </a:r>
            <a:r>
              <a:rPr lang="en-US" altLang="zh-CN" sz="1200" b="1" dirty="0">
                <a:effectLst/>
                <a:latin typeface="+mn-ea"/>
                <a:cs typeface="+mn-ea"/>
              </a:rPr>
              <a:t>/4.1.2_gcc-11.2.0 </a:t>
            </a:r>
            <a:endParaRPr lang="en-US" altLang="zh-CN" sz="1200" b="1" dirty="0">
              <a:effectLst/>
              <a:latin typeface="+mn-ea"/>
              <a:cs typeface="+mn-ea"/>
            </a:endParaRPr>
          </a:p>
          <a:p>
            <a:pPr algn="l"/>
            <a:endParaRPr lang="zh-CN" altLang="en-US" sz="1200" b="1" dirty="0">
              <a:latin typeface="+mn-ea"/>
              <a:cs typeface="+mn-ea"/>
            </a:endParaRPr>
          </a:p>
        </p:txBody>
      </p:sp>
      <p:cxnSp>
        <p:nvCxnSpPr>
          <p:cNvPr id="14" name="直接连接符 13"/>
          <p:cNvCxnSpPr>
            <a:stCxn id="7" idx="1"/>
            <a:endCxn id="7" idx="3"/>
          </p:cNvCxnSpPr>
          <p:nvPr/>
        </p:nvCxnSpPr>
        <p:spPr>
          <a:xfrm>
            <a:off x="692518" y="2971762"/>
            <a:ext cx="3958937"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757584" y="3064183"/>
            <a:ext cx="3826564" cy="1015663"/>
          </a:xfrm>
          <a:prstGeom prst="rect">
            <a:avLst/>
          </a:prstGeom>
          <a:noFill/>
        </p:spPr>
        <p:txBody>
          <a:bodyPr wrap="square" rtlCol="0">
            <a:spAutoFit/>
          </a:bodyPr>
          <a:lstStyle/>
          <a:p>
            <a:r>
              <a:rPr lang="en-US" altLang="zh-CN" sz="1200" b="1" dirty="0">
                <a:effectLst/>
                <a:latin typeface="+mn-ea"/>
              </a:rPr>
              <a:t>time -p </a:t>
            </a:r>
            <a:r>
              <a:rPr lang="en-US" altLang="zh-CN" sz="1200" b="1" dirty="0" err="1">
                <a:effectLst/>
                <a:latin typeface="+mn-ea"/>
              </a:rPr>
              <a:t>mpirun</a:t>
            </a:r>
            <a:r>
              <a:rPr lang="en-US" altLang="zh-CN" sz="1200" b="1" dirty="0">
                <a:effectLst/>
                <a:latin typeface="+mn-ea"/>
              </a:rPr>
              <a:t> --</a:t>
            </a:r>
            <a:r>
              <a:rPr lang="en-US" altLang="zh-CN" sz="1200" b="1" dirty="0" err="1">
                <a:effectLst/>
                <a:latin typeface="+mn-ea"/>
              </a:rPr>
              <a:t>hostfile</a:t>
            </a:r>
            <a:r>
              <a:rPr lang="en-US" altLang="zh-CN" sz="1200" b="1" dirty="0">
                <a:effectLst/>
                <a:latin typeface="+mn-ea"/>
              </a:rPr>
              <a:t> $LSB_DJOB_HOSTFILE -n &lt;</a:t>
            </a:r>
            <a:r>
              <a:rPr lang="zh-CN" altLang="en-US" sz="1200" b="1" dirty="0">
                <a:effectLst/>
                <a:latin typeface="+mn-ea"/>
              </a:rPr>
              <a:t>核数</a:t>
            </a:r>
            <a:r>
              <a:rPr lang="en-US" altLang="zh-CN" sz="1200" b="1" dirty="0">
                <a:effectLst/>
                <a:latin typeface="+mn-ea"/>
              </a:rPr>
              <a:t>&gt; python3 -m </a:t>
            </a:r>
            <a:r>
              <a:rPr lang="en-US" altLang="zh-CN" sz="1200" b="1" dirty="0" err="1">
                <a:effectLst/>
                <a:latin typeface="+mn-ea"/>
              </a:rPr>
              <a:t>hoomd_benchmarks.md_pair_wca</a:t>
            </a:r>
            <a:r>
              <a:rPr lang="en-US" altLang="zh-CN" sz="1200" b="1" dirty="0">
                <a:effectLst/>
                <a:latin typeface="+mn-ea"/>
              </a:rPr>
              <a:t> --device CPU -N 2000000 --</a:t>
            </a:r>
            <a:r>
              <a:rPr lang="en-US" altLang="zh-CN" sz="1200" b="1" dirty="0" err="1">
                <a:effectLst/>
                <a:latin typeface="+mn-ea"/>
              </a:rPr>
              <a:t>benchmark_steps</a:t>
            </a:r>
            <a:r>
              <a:rPr lang="en-US" altLang="zh-CN" sz="1200" b="1" dirty="0">
                <a:effectLst/>
                <a:latin typeface="+mn-ea"/>
              </a:rPr>
              <a:t> 100000 -v</a:t>
            </a:r>
            <a:endParaRPr lang="en-US" altLang="zh-CN" sz="1200" b="1" dirty="0">
              <a:effectLst/>
              <a:latin typeface="+mn-ea"/>
            </a:endParaRPr>
          </a:p>
          <a:p>
            <a:pPr algn="l"/>
            <a:endParaRPr lang="zh-CN" altLang="en-US" sz="1200" b="1" dirty="0">
              <a:latin typeface="+mn-ea"/>
            </a:endParaRPr>
          </a:p>
        </p:txBody>
      </p:sp>
      <p:sp>
        <p:nvSpPr>
          <p:cNvPr id="6" name="文本框 5"/>
          <p:cNvSpPr txBox="1"/>
          <p:nvPr/>
        </p:nvSpPr>
        <p:spPr>
          <a:xfrm>
            <a:off x="806637" y="5098167"/>
            <a:ext cx="3522519" cy="646331"/>
          </a:xfrm>
          <a:prstGeom prst="rect">
            <a:avLst/>
          </a:prstGeom>
          <a:noFill/>
        </p:spPr>
        <p:txBody>
          <a:bodyPr wrap="square" rtlCol="0">
            <a:spAutoFit/>
          </a:bodyPr>
          <a:lstStyle/>
          <a:p>
            <a:r>
              <a:rPr lang="en-US" altLang="zh-CN" sz="1200" b="1" dirty="0">
                <a:effectLst/>
                <a:latin typeface="+mn-ea"/>
              </a:rPr>
              <a:t>module load </a:t>
            </a:r>
            <a:r>
              <a:rPr lang="en-US" altLang="zh-CN" sz="1200" b="1" dirty="0" err="1">
                <a:effectLst/>
                <a:latin typeface="+mn-ea"/>
              </a:rPr>
              <a:t>gcc</a:t>
            </a:r>
            <a:r>
              <a:rPr lang="en-US" altLang="zh-CN" sz="1200" b="1" dirty="0">
                <a:effectLst/>
                <a:latin typeface="+mn-ea"/>
              </a:rPr>
              <a:t>/gcc9.3.0 </a:t>
            </a:r>
            <a:endParaRPr lang="en-US" altLang="zh-CN" sz="1200" b="1" dirty="0">
              <a:effectLst/>
              <a:latin typeface="+mn-ea"/>
            </a:endParaRPr>
          </a:p>
          <a:p>
            <a:r>
              <a:rPr lang="en-US" altLang="zh-CN" sz="1200" b="1" dirty="0">
                <a:effectLst/>
                <a:latin typeface="+mn-ea"/>
              </a:rPr>
              <a:t>module load </a:t>
            </a:r>
            <a:r>
              <a:rPr lang="en-US" altLang="zh-CN" sz="1200" b="1" dirty="0" err="1">
                <a:effectLst/>
                <a:latin typeface="+mn-ea"/>
              </a:rPr>
              <a:t>openmpi</a:t>
            </a:r>
            <a:r>
              <a:rPr lang="en-US" altLang="zh-CN" sz="1200" b="1" dirty="0">
                <a:effectLst/>
                <a:latin typeface="+mn-ea"/>
              </a:rPr>
              <a:t>/4.1.2_gcc9.3.0 </a:t>
            </a:r>
            <a:endParaRPr lang="en-US" altLang="zh-CN" sz="1200" b="1" dirty="0">
              <a:effectLst/>
              <a:latin typeface="+mn-ea"/>
            </a:endParaRPr>
          </a:p>
          <a:p>
            <a:pPr algn="l"/>
            <a:endParaRPr lang="zh-CN" altLang="en-US" sz="1200" b="1" dirty="0">
              <a:latin typeface="+mn-ea"/>
            </a:endParaRPr>
          </a:p>
        </p:txBody>
      </p:sp>
      <p:cxnSp>
        <p:nvCxnSpPr>
          <p:cNvPr id="11" name="直接连接符 10"/>
          <p:cNvCxnSpPr/>
          <p:nvPr/>
        </p:nvCxnSpPr>
        <p:spPr>
          <a:xfrm>
            <a:off x="741571" y="5736906"/>
            <a:ext cx="3958937"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806637" y="5744476"/>
            <a:ext cx="3826564" cy="1015663"/>
          </a:xfrm>
          <a:prstGeom prst="rect">
            <a:avLst/>
          </a:prstGeom>
          <a:noFill/>
        </p:spPr>
        <p:txBody>
          <a:bodyPr wrap="square" rtlCol="0">
            <a:spAutoFit/>
          </a:bodyPr>
          <a:lstStyle/>
          <a:p>
            <a:r>
              <a:rPr lang="en-US" altLang="zh-CN" sz="1200" b="1" dirty="0">
                <a:effectLst/>
                <a:latin typeface="+mn-ea"/>
              </a:rPr>
              <a:t>time -p </a:t>
            </a:r>
            <a:r>
              <a:rPr lang="en-US" altLang="zh-CN" sz="1200" b="1" dirty="0" err="1">
                <a:effectLst/>
                <a:latin typeface="+mn-ea"/>
              </a:rPr>
              <a:t>mpirun</a:t>
            </a:r>
            <a:r>
              <a:rPr lang="en-US" altLang="zh-CN" sz="1200" b="1" dirty="0">
                <a:effectLst/>
                <a:latin typeface="+mn-ea"/>
              </a:rPr>
              <a:t> --</a:t>
            </a:r>
            <a:r>
              <a:rPr lang="en-US" altLang="zh-CN" sz="1200" b="1" dirty="0" err="1">
                <a:effectLst/>
                <a:latin typeface="+mn-ea"/>
              </a:rPr>
              <a:t>hostfile</a:t>
            </a:r>
            <a:r>
              <a:rPr lang="en-US" altLang="zh-CN" sz="1200" b="1" dirty="0">
                <a:effectLst/>
                <a:latin typeface="+mn-ea"/>
              </a:rPr>
              <a:t> </a:t>
            </a:r>
            <a:endParaRPr lang="en-US" altLang="zh-CN" sz="1200" b="1" dirty="0">
              <a:effectLst/>
              <a:latin typeface="+mn-ea"/>
            </a:endParaRPr>
          </a:p>
          <a:p>
            <a:r>
              <a:rPr lang="en-US" altLang="zh-CN" sz="1200" b="1" dirty="0">
                <a:effectLst/>
                <a:latin typeface="+mn-ea"/>
              </a:rPr>
              <a:t>$</a:t>
            </a:r>
            <a:r>
              <a:rPr lang="en-US" altLang="zh-CN" sz="1200" b="1" dirty="0">
                <a:latin typeface="+mn-ea"/>
              </a:rPr>
              <a:t>CCS</a:t>
            </a:r>
            <a:r>
              <a:rPr lang="en-US" altLang="zh-CN" sz="1200" b="1" dirty="0">
                <a:effectLst/>
                <a:latin typeface="+mn-ea"/>
              </a:rPr>
              <a:t>_HOST_FILE -n &lt;</a:t>
            </a:r>
            <a:r>
              <a:rPr lang="zh-CN" altLang="en-US" sz="1200" b="1" dirty="0">
                <a:effectLst/>
                <a:latin typeface="+mn-ea"/>
              </a:rPr>
              <a:t>核数</a:t>
            </a:r>
            <a:r>
              <a:rPr lang="en-US" altLang="zh-CN" sz="1200" b="1" dirty="0">
                <a:effectLst/>
                <a:latin typeface="+mn-ea"/>
              </a:rPr>
              <a:t>&gt; python3 -m </a:t>
            </a:r>
            <a:r>
              <a:rPr lang="en-US" altLang="zh-CN" sz="1200" b="1" dirty="0" err="1">
                <a:effectLst/>
                <a:latin typeface="+mn-ea"/>
              </a:rPr>
              <a:t>hoomd_benchmarks.md_pair_wca</a:t>
            </a:r>
            <a:r>
              <a:rPr lang="en-US" altLang="zh-CN" sz="1200" b="1" dirty="0">
                <a:effectLst/>
                <a:latin typeface="+mn-ea"/>
              </a:rPr>
              <a:t> --device CPU -N 2000000 --</a:t>
            </a:r>
            <a:r>
              <a:rPr lang="en-US" altLang="zh-CN" sz="1200" b="1" dirty="0" err="1">
                <a:effectLst/>
                <a:latin typeface="+mn-ea"/>
              </a:rPr>
              <a:t>benchmark_steps</a:t>
            </a:r>
            <a:r>
              <a:rPr lang="en-US" altLang="zh-CN" sz="1200" b="1" dirty="0">
                <a:effectLst/>
                <a:latin typeface="+mn-ea"/>
              </a:rPr>
              <a:t> 100000 -v</a:t>
            </a:r>
            <a:endParaRPr lang="en-US" altLang="zh-CN" sz="1200" b="1" dirty="0">
              <a:effectLst/>
              <a:latin typeface="+mn-ea"/>
            </a:endParaRPr>
          </a:p>
          <a:p>
            <a:pPr algn="l"/>
            <a:endParaRPr lang="zh-CN" altLang="en-US" sz="1200" b="1"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优化前性能分析</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pic>
        <p:nvPicPr>
          <p:cNvPr id="9" name="图片 8" descr="图形用户界面, 应用程序&#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3760" y="1724766"/>
            <a:ext cx="7358158" cy="1453288"/>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06304" y="1472793"/>
            <a:ext cx="3676038" cy="2757029"/>
          </a:xfrm>
          <a:prstGeom prst="rect">
            <a:avLst/>
          </a:prstGeom>
        </p:spPr>
      </p:pic>
      <p:pic>
        <p:nvPicPr>
          <p:cNvPr id="13" name="图片 12" descr="图表, 饼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43" y="4229822"/>
            <a:ext cx="4038959" cy="2628178"/>
          </a:xfrm>
          <a:prstGeom prst="rect">
            <a:avLst/>
          </a:prstGeom>
        </p:spPr>
      </p:pic>
      <p:cxnSp>
        <p:nvCxnSpPr>
          <p:cNvPr id="15" name="直接箭头连接符 14"/>
          <p:cNvCxnSpPr/>
          <p:nvPr/>
        </p:nvCxnSpPr>
        <p:spPr>
          <a:xfrm>
            <a:off x="2589196" y="5909912"/>
            <a:ext cx="365760" cy="317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表格 16"/>
          <p:cNvGraphicFramePr>
            <a:graphicFrameLocks noGrp="1"/>
          </p:cNvGraphicFramePr>
          <p:nvPr>
            <p:custDataLst>
              <p:tags r:id="rId4"/>
            </p:custDataLst>
          </p:nvPr>
        </p:nvGraphicFramePr>
        <p:xfrm>
          <a:off x="4513580" y="3734435"/>
          <a:ext cx="7358380" cy="3063240"/>
        </p:xfrm>
        <a:graphic>
          <a:graphicData uri="http://schemas.openxmlformats.org/drawingml/2006/table">
            <a:tbl>
              <a:tblPr firstRow="1" bandRow="1">
                <a:tableStyleId>{F2DE63D5-997A-4646-A377-4702673A728D}</a:tableStyleId>
              </a:tblPr>
              <a:tblGrid>
                <a:gridCol w="1296670"/>
                <a:gridCol w="1226820"/>
                <a:gridCol w="1042035"/>
                <a:gridCol w="1793875"/>
                <a:gridCol w="1998980"/>
              </a:tblGrid>
              <a:tr h="824865">
                <a:tc>
                  <a:txBody>
                    <a:bodyPr/>
                    <a:lstStyle/>
                    <a:p>
                      <a:r>
                        <a:rPr lang="en-US" altLang="zh-CN" dirty="0">
                          <a:latin typeface="+mn-ea"/>
                          <a:cs typeface="+mn-ea"/>
                        </a:rPr>
                        <a:t>Function</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Time(s)</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Calls</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Read(bytes)</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Written(bytes)</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lstStyle/>
                    <a:p>
                      <a:r>
                        <a:rPr lang="en-US" altLang="zh-CN" dirty="0" err="1">
                          <a:latin typeface="+mn-ea"/>
                          <a:cs typeface="+mn-ea"/>
                        </a:rPr>
                        <a:t>fopen</a:t>
                      </a:r>
                      <a:endParaRPr lang="en-US" altLang="zh-CN" dirty="0" err="1">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0.4963</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1536</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lstStyle/>
                    <a:p>
                      <a:r>
                        <a:rPr lang="en-US" altLang="zh-CN" dirty="0" err="1">
                          <a:latin typeface="+mn-ea"/>
                          <a:cs typeface="+mn-ea"/>
                        </a:rPr>
                        <a:t>fclose</a:t>
                      </a:r>
                      <a:endParaRPr lang="en-US" altLang="zh-CN" dirty="0" err="1">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0.3135</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1024</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lstStyle/>
                    <a:p>
                      <a:r>
                        <a:rPr lang="en-US" altLang="zh-CN" dirty="0">
                          <a:latin typeface="+mn-ea"/>
                          <a:cs typeface="+mn-ea"/>
                        </a:rPr>
                        <a:t>close</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0.1649</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1665</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lstStyle/>
                    <a:p>
                      <a:r>
                        <a:rPr lang="en-US" altLang="zh-CN" dirty="0" err="1">
                          <a:latin typeface="+mn-ea"/>
                          <a:cs typeface="+mn-ea"/>
                        </a:rPr>
                        <a:t>fread</a:t>
                      </a:r>
                      <a:endParaRPr lang="en-US" altLang="zh-CN" dirty="0" err="1">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0.0470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1762</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lstStyle/>
                    <a:p>
                      <a:r>
                        <a:rPr lang="en-US" altLang="zh-CN" dirty="0">
                          <a:latin typeface="+mn-ea"/>
                          <a:cs typeface="+mn-ea"/>
                        </a:rPr>
                        <a:t>open</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0.0111</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897</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8" name="文本框 17"/>
          <p:cNvSpPr txBox="1"/>
          <p:nvPr/>
        </p:nvSpPr>
        <p:spPr>
          <a:xfrm>
            <a:off x="4513761" y="3250284"/>
            <a:ext cx="4352081" cy="492571"/>
          </a:xfrm>
          <a:prstGeom prst="rect">
            <a:avLst/>
          </a:prstGeom>
          <a:noFill/>
        </p:spPr>
        <p:txBody>
          <a:bodyPr wrap="square" rtlCol="0">
            <a:spAutoFit/>
          </a:bodyPr>
          <a:lstStyle/>
          <a:p>
            <a:pPr algn="l">
              <a:lnSpc>
                <a:spcPts val="3440"/>
              </a:lnSpc>
            </a:pPr>
            <a:r>
              <a:rPr lang="en-US" altLang="zh-CN" sz="2400" dirty="0">
                <a:solidFill>
                  <a:srgbClr val="FF0000"/>
                </a:solidFill>
                <a:latin typeface="微软雅黑" panose="020B0503020204020204" pitchFamily="34" charset="-122"/>
                <a:ea typeface="微软雅黑" panose="020B0503020204020204" pitchFamily="34" charset="-122"/>
              </a:rPr>
              <a:t>Top IO calls by times:</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1" y="1005289"/>
            <a:ext cx="11246143"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并行库选择</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3" name="矩形 2"/>
          <p:cNvSpPr/>
          <p:nvPr/>
        </p:nvSpPr>
        <p:spPr>
          <a:xfrm>
            <a:off x="735621" y="1998689"/>
            <a:ext cx="2451830" cy="1209367"/>
          </a:xfrm>
          <a:prstGeom prst="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openmpi-4.1.2</a:t>
            </a:r>
            <a:endParaRPr lang="zh-CN" altLang="en-US" sz="1400" b="1" dirty="0">
              <a:latin typeface="+mn-ea"/>
            </a:endParaRPr>
          </a:p>
        </p:txBody>
      </p:sp>
      <p:sp>
        <p:nvSpPr>
          <p:cNvPr id="4" name="矩形 3"/>
          <p:cNvSpPr/>
          <p:nvPr/>
        </p:nvSpPr>
        <p:spPr>
          <a:xfrm>
            <a:off x="735620" y="3208057"/>
            <a:ext cx="2451830" cy="1209367"/>
          </a:xfrm>
          <a:prstGeom prst="rect">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bisheng-3.1.0</a:t>
            </a:r>
            <a:endParaRPr lang="zh-CN" altLang="en-US" sz="1400" b="1" dirty="0">
              <a:latin typeface="+mn-ea"/>
            </a:endParaRPr>
          </a:p>
        </p:txBody>
      </p:sp>
      <p:sp>
        <p:nvSpPr>
          <p:cNvPr id="5" name="矩形 4"/>
          <p:cNvSpPr/>
          <p:nvPr/>
        </p:nvSpPr>
        <p:spPr>
          <a:xfrm>
            <a:off x="3587854" y="1998690"/>
            <a:ext cx="2451830" cy="1209367"/>
          </a:xfrm>
          <a:prstGeom prst="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hmpi-1.1.1</a:t>
            </a:r>
            <a:endParaRPr lang="en-US" altLang="zh-CN" sz="1400" b="1" dirty="0">
              <a:latin typeface="+mn-ea"/>
            </a:endParaRPr>
          </a:p>
          <a:p>
            <a:pPr algn="ctr"/>
            <a:r>
              <a:rPr lang="en-US" altLang="zh-CN" sz="1400" b="1" dirty="0">
                <a:latin typeface="+mn-ea"/>
              </a:rPr>
              <a:t>hmpi-1.2.0</a:t>
            </a:r>
            <a:endParaRPr lang="en-US" altLang="zh-CN" sz="1400" b="1" dirty="0">
              <a:latin typeface="+mn-ea"/>
            </a:endParaRPr>
          </a:p>
          <a:p>
            <a:pPr algn="ctr"/>
            <a:r>
              <a:rPr lang="en-US" altLang="zh-CN" sz="1400" b="1" dirty="0">
                <a:latin typeface="+mn-ea"/>
              </a:rPr>
              <a:t>hmpi-1.3.1.spc001</a:t>
            </a:r>
            <a:endParaRPr lang="en-US" altLang="zh-CN" sz="1400" b="1" dirty="0">
              <a:latin typeface="+mn-ea"/>
            </a:endParaRPr>
          </a:p>
        </p:txBody>
      </p:sp>
      <p:sp>
        <p:nvSpPr>
          <p:cNvPr id="6" name="矩形 5"/>
          <p:cNvSpPr/>
          <p:nvPr/>
        </p:nvSpPr>
        <p:spPr>
          <a:xfrm>
            <a:off x="3587853" y="3208056"/>
            <a:ext cx="2451830" cy="1209367"/>
          </a:xfrm>
          <a:prstGeom prst="rect">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bisheng-3.1.0</a:t>
            </a:r>
            <a:endParaRPr lang="en-US" altLang="zh-CN" sz="1400" b="1" dirty="0">
              <a:latin typeface="+mn-ea"/>
            </a:endParaRPr>
          </a:p>
        </p:txBody>
      </p:sp>
      <p:sp>
        <p:nvSpPr>
          <p:cNvPr id="7" name="矩形 6"/>
          <p:cNvSpPr/>
          <p:nvPr/>
        </p:nvSpPr>
        <p:spPr>
          <a:xfrm>
            <a:off x="735621" y="4841824"/>
            <a:ext cx="2451829" cy="440275"/>
          </a:xfrm>
          <a:prstGeom prst="rect">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编译器优化</a:t>
            </a:r>
            <a:endParaRPr lang="zh-CN" altLang="en-US" sz="1600" b="1" dirty="0">
              <a:latin typeface="+mn-ea"/>
            </a:endParaRPr>
          </a:p>
        </p:txBody>
      </p:sp>
      <p:sp>
        <p:nvSpPr>
          <p:cNvPr id="9" name="矩形 8"/>
          <p:cNvSpPr/>
          <p:nvPr/>
        </p:nvSpPr>
        <p:spPr>
          <a:xfrm>
            <a:off x="3587854" y="4841824"/>
            <a:ext cx="2451829" cy="440275"/>
          </a:xfrm>
          <a:prstGeom prst="rect">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并行库优化</a:t>
            </a:r>
            <a:endParaRPr lang="zh-CN" altLang="en-US" sz="1600" b="1" dirty="0">
              <a:latin typeface="+mn-ea"/>
            </a:endParaRPr>
          </a:p>
        </p:txBody>
      </p:sp>
      <p:sp>
        <p:nvSpPr>
          <p:cNvPr id="12" name="文本框 11"/>
          <p:cNvSpPr txBox="1"/>
          <p:nvPr/>
        </p:nvSpPr>
        <p:spPr>
          <a:xfrm>
            <a:off x="735621" y="5700752"/>
            <a:ext cx="9617420" cy="480388"/>
          </a:xfrm>
          <a:prstGeom prst="rect">
            <a:avLst/>
          </a:prstGeom>
          <a:noFill/>
        </p:spPr>
        <p:txBody>
          <a:bodyPr wrap="square" rtlCol="0">
            <a:spAutoFit/>
          </a:bodyPr>
          <a:lstStyle/>
          <a:p>
            <a:pPr>
              <a:lnSpc>
                <a:spcPts val="3440"/>
              </a:lnSpc>
            </a:pPr>
            <a:r>
              <a:rPr lang="zh-CN" altLang="en-US" sz="2000" dirty="0">
                <a:latin typeface="+mn-ea"/>
              </a:rPr>
              <a:t>根据不同版本</a:t>
            </a:r>
            <a:r>
              <a:rPr lang="en-US" altLang="zh-CN" sz="2000" dirty="0">
                <a:latin typeface="+mn-ea"/>
              </a:rPr>
              <a:t>Hyper MPI</a:t>
            </a:r>
            <a:r>
              <a:rPr lang="zh-CN" altLang="en-US" sz="2000" dirty="0">
                <a:latin typeface="+mn-ea"/>
              </a:rPr>
              <a:t>在</a:t>
            </a:r>
            <a:r>
              <a:rPr lang="en-US" altLang="zh-CN" sz="2000" dirty="0">
                <a:latin typeface="+mn-ea"/>
              </a:rPr>
              <a:t>128</a:t>
            </a:r>
            <a:r>
              <a:rPr lang="zh-CN" altLang="en-US" sz="2000" dirty="0">
                <a:latin typeface="+mn-ea"/>
              </a:rPr>
              <a:t>核下的性能对比，最终选择</a:t>
            </a:r>
            <a:r>
              <a:rPr lang="en-US" altLang="zh-CN" sz="2000" dirty="0">
                <a:latin typeface="+mn-ea"/>
              </a:rPr>
              <a:t>hmpi-1.3.1.spc001</a:t>
            </a:r>
            <a:r>
              <a:rPr lang="zh-CN" altLang="en-US" sz="2000" dirty="0">
                <a:latin typeface="+mn-ea"/>
              </a:rPr>
              <a:t>。</a:t>
            </a:r>
            <a:endParaRPr lang="zh-CN" altLang="en-US" sz="2000" dirty="0">
              <a:latin typeface="+mn-ea"/>
            </a:endParaRPr>
          </a:p>
        </p:txBody>
      </p:sp>
      <p:pic>
        <p:nvPicPr>
          <p:cNvPr id="14" name="图片 13" descr="图表, 条形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57241" y="1501989"/>
            <a:ext cx="5504144" cy="41281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33620" y="1843088"/>
            <a:ext cx="9433097" cy="4500562"/>
          </a:xfrm>
        </p:spPr>
        <p:txBody>
          <a:bodyPr/>
          <a:lstStyle/>
          <a:p>
            <a:pPr marL="457200" indent="-457200"/>
            <a:r>
              <a:rPr lang="zh-CN" altLang="en-US" dirty="0">
                <a:solidFill>
                  <a:schemeClr val="bg1"/>
                </a:solidFill>
                <a:latin typeface="+mn-lt"/>
                <a:ea typeface="+mn-ea"/>
                <a:cs typeface="+mn-ea"/>
                <a:sym typeface="+mn-lt"/>
              </a:rPr>
              <a:t>团队介绍</a:t>
            </a:r>
            <a:endParaRPr lang="en-US" altLang="zh-CN" dirty="0">
              <a:solidFill>
                <a:schemeClr val="bg1"/>
              </a:solidFill>
              <a:latin typeface="+mn-lt"/>
              <a:ea typeface="+mn-ea"/>
              <a:cs typeface="+mn-ea"/>
              <a:sym typeface="+mn-lt"/>
            </a:endParaRPr>
          </a:p>
          <a:p>
            <a:pPr marL="457200" indent="-457200">
              <a:lnSpc>
                <a:spcPct val="150000"/>
              </a:lnSpc>
            </a:pPr>
            <a:r>
              <a:rPr lang="zh-CN" altLang="en-US" dirty="0">
                <a:solidFill>
                  <a:schemeClr val="bg1"/>
                </a:solidFill>
                <a:latin typeface="+mn-lt"/>
                <a:ea typeface="+mn-ea"/>
                <a:cs typeface="+mn-ea"/>
                <a:sym typeface="+mn-lt"/>
              </a:rPr>
              <a:t>方案简介</a:t>
            </a:r>
            <a:endParaRPr lang="en-US" altLang="zh-CN" dirty="0">
              <a:solidFill>
                <a:schemeClr val="bg1"/>
              </a:solidFill>
              <a:latin typeface="+mn-lt"/>
              <a:ea typeface="+mn-ea"/>
              <a:cs typeface="+mn-ea"/>
              <a:sym typeface="+mn-lt"/>
            </a:endParaRPr>
          </a:p>
          <a:p>
            <a:pPr marL="457200" indent="-457200">
              <a:lnSpc>
                <a:spcPct val="150000"/>
              </a:lnSpc>
            </a:pPr>
            <a:r>
              <a:rPr lang="zh-CN" altLang="en-US" dirty="0">
                <a:solidFill>
                  <a:schemeClr val="bg1"/>
                </a:solidFill>
                <a:latin typeface="+mn-lt"/>
                <a:ea typeface="+mn-ea"/>
                <a:cs typeface="+mn-ea"/>
                <a:sym typeface="+mn-lt"/>
              </a:rPr>
              <a:t>基于鲲鹏的解决方案介绍</a:t>
            </a:r>
            <a:endParaRPr lang="en-US" altLang="zh-CN" dirty="0">
              <a:solidFill>
                <a:schemeClr val="bg1"/>
              </a:solidFill>
              <a:latin typeface="+mn-lt"/>
              <a:ea typeface="+mn-ea"/>
              <a:cs typeface="+mn-ea"/>
              <a:sym typeface="+mn-lt"/>
            </a:endParaRPr>
          </a:p>
          <a:p>
            <a:pPr marL="457200" indent="-457200">
              <a:lnSpc>
                <a:spcPct val="150000"/>
              </a:lnSpc>
            </a:pPr>
            <a:r>
              <a:rPr lang="zh-CN" altLang="en-US" dirty="0">
                <a:solidFill>
                  <a:schemeClr val="bg1"/>
                </a:solidFill>
                <a:latin typeface="+mn-lt"/>
                <a:ea typeface="+mn-ea"/>
                <a:cs typeface="+mn-ea"/>
                <a:sym typeface="+mn-lt"/>
              </a:rPr>
              <a:t>未来展望</a:t>
            </a:r>
            <a:endParaRPr lang="en-US" dirty="0">
              <a:solidFill>
                <a:schemeClr val="tx1"/>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编译器优化</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7" name="矩形 6"/>
          <p:cNvSpPr/>
          <p:nvPr/>
        </p:nvSpPr>
        <p:spPr>
          <a:xfrm>
            <a:off x="735621" y="1998689"/>
            <a:ext cx="2451830" cy="1209367"/>
          </a:xfrm>
          <a:prstGeom prst="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openmpi-4.1.2</a:t>
            </a:r>
            <a:endParaRPr lang="zh-CN" altLang="en-US" sz="1400" b="1" dirty="0">
              <a:latin typeface="+mn-ea"/>
            </a:endParaRPr>
          </a:p>
        </p:txBody>
      </p:sp>
      <p:sp>
        <p:nvSpPr>
          <p:cNvPr id="10" name="矩形 9"/>
          <p:cNvSpPr/>
          <p:nvPr/>
        </p:nvSpPr>
        <p:spPr>
          <a:xfrm>
            <a:off x="735620" y="3208057"/>
            <a:ext cx="2451830" cy="1209367"/>
          </a:xfrm>
          <a:prstGeom prst="rect">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gcc-9.3.0</a:t>
            </a:r>
            <a:endParaRPr lang="zh-CN" altLang="en-US" sz="1400" b="1" dirty="0">
              <a:latin typeface="+mn-ea"/>
            </a:endParaRPr>
          </a:p>
        </p:txBody>
      </p:sp>
      <p:sp>
        <p:nvSpPr>
          <p:cNvPr id="12" name="矩形 11"/>
          <p:cNvSpPr/>
          <p:nvPr/>
        </p:nvSpPr>
        <p:spPr>
          <a:xfrm>
            <a:off x="3587854" y="1998690"/>
            <a:ext cx="2451830" cy="1209367"/>
          </a:xfrm>
          <a:prstGeom prst="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openmpi-4.1.2</a:t>
            </a:r>
            <a:endParaRPr lang="zh-CN" altLang="en-US" sz="1400" b="1" dirty="0">
              <a:latin typeface="+mn-ea"/>
            </a:endParaRPr>
          </a:p>
        </p:txBody>
      </p:sp>
      <p:sp>
        <p:nvSpPr>
          <p:cNvPr id="13" name="矩形 12"/>
          <p:cNvSpPr/>
          <p:nvPr/>
        </p:nvSpPr>
        <p:spPr>
          <a:xfrm>
            <a:off x="3587853" y="3208056"/>
            <a:ext cx="2451830" cy="1209367"/>
          </a:xfrm>
          <a:prstGeom prst="rect">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bisheng-2.1.0</a:t>
            </a:r>
            <a:endParaRPr lang="en-US" altLang="zh-CN" sz="1400" b="1" dirty="0">
              <a:latin typeface="+mn-ea"/>
            </a:endParaRPr>
          </a:p>
          <a:p>
            <a:pPr algn="ctr"/>
            <a:r>
              <a:rPr lang="en-US" altLang="zh-CN" sz="1400" b="1" dirty="0">
                <a:latin typeface="+mn-ea"/>
              </a:rPr>
              <a:t>bisheng-2.4.0</a:t>
            </a:r>
            <a:endParaRPr lang="en-US" altLang="zh-CN" sz="1400" b="1" dirty="0">
              <a:latin typeface="+mn-ea"/>
            </a:endParaRPr>
          </a:p>
          <a:p>
            <a:pPr algn="ctr"/>
            <a:r>
              <a:rPr lang="en-US" altLang="zh-CN" sz="1400" b="1" dirty="0">
                <a:latin typeface="+mn-ea"/>
              </a:rPr>
              <a:t>bisheng-2.5.0</a:t>
            </a:r>
            <a:endParaRPr lang="en-US" altLang="zh-CN" sz="1400" b="1" dirty="0">
              <a:latin typeface="+mn-ea"/>
            </a:endParaRPr>
          </a:p>
          <a:p>
            <a:pPr algn="ctr"/>
            <a:r>
              <a:rPr lang="en-US" altLang="zh-CN" sz="1400" b="1" dirty="0">
                <a:latin typeface="+mn-ea"/>
              </a:rPr>
              <a:t>bisheng-3.1.0</a:t>
            </a:r>
            <a:endParaRPr lang="en-US" altLang="zh-CN" sz="1400" b="1" dirty="0">
              <a:latin typeface="+mn-ea"/>
            </a:endParaRPr>
          </a:p>
          <a:p>
            <a:pPr algn="ctr"/>
            <a:r>
              <a:rPr lang="en-US" altLang="zh-CN" sz="1400" b="1" dirty="0">
                <a:latin typeface="+mn-ea"/>
              </a:rPr>
              <a:t>bisheng-4.0.0</a:t>
            </a:r>
            <a:endParaRPr lang="zh-CN" altLang="en-US" sz="1400" b="1" dirty="0">
              <a:latin typeface="+mn-ea"/>
            </a:endParaRPr>
          </a:p>
        </p:txBody>
      </p:sp>
      <p:sp>
        <p:nvSpPr>
          <p:cNvPr id="15" name="矩形 14"/>
          <p:cNvSpPr/>
          <p:nvPr/>
        </p:nvSpPr>
        <p:spPr>
          <a:xfrm>
            <a:off x="735621" y="4841824"/>
            <a:ext cx="2451829" cy="440275"/>
          </a:xfrm>
          <a:prstGeom prst="rect">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mn-ea"/>
              </a:rPr>
              <a:t>Kunpeng</a:t>
            </a:r>
            <a:r>
              <a:rPr lang="en-US" altLang="zh-CN" sz="1600" b="1" dirty="0">
                <a:latin typeface="+mn-ea"/>
              </a:rPr>
              <a:t> 920</a:t>
            </a:r>
            <a:endParaRPr lang="zh-CN" altLang="en-US" sz="1600" b="1" dirty="0">
              <a:latin typeface="+mn-ea"/>
            </a:endParaRPr>
          </a:p>
        </p:txBody>
      </p:sp>
      <p:sp>
        <p:nvSpPr>
          <p:cNvPr id="16" name="矩形 15"/>
          <p:cNvSpPr/>
          <p:nvPr/>
        </p:nvSpPr>
        <p:spPr>
          <a:xfrm>
            <a:off x="3587854" y="4841824"/>
            <a:ext cx="2451829" cy="440275"/>
          </a:xfrm>
          <a:prstGeom prst="rect">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编译器优化</a:t>
            </a:r>
            <a:endParaRPr lang="zh-CN" altLang="en-US" sz="1600" b="1" dirty="0">
              <a:latin typeface="+mn-ea"/>
            </a:endParaRPr>
          </a:p>
        </p:txBody>
      </p:sp>
      <p:sp>
        <p:nvSpPr>
          <p:cNvPr id="19" name="文本框 18"/>
          <p:cNvSpPr txBox="1"/>
          <p:nvPr/>
        </p:nvSpPr>
        <p:spPr>
          <a:xfrm>
            <a:off x="701186" y="5481245"/>
            <a:ext cx="5773334" cy="916405"/>
          </a:xfrm>
          <a:prstGeom prst="rect">
            <a:avLst/>
          </a:prstGeom>
          <a:noFill/>
        </p:spPr>
        <p:txBody>
          <a:bodyPr wrap="square" rtlCol="0">
            <a:spAutoFit/>
          </a:bodyPr>
          <a:lstStyle/>
          <a:p>
            <a:pPr algn="l">
              <a:lnSpc>
                <a:spcPts val="3440"/>
              </a:lnSpc>
            </a:pPr>
            <a:r>
              <a:rPr lang="zh-CN" altLang="en-US" sz="2000" dirty="0">
                <a:latin typeface="+mn-ea"/>
              </a:rPr>
              <a:t>根据不同版本毕昇编译器在</a:t>
            </a:r>
            <a:r>
              <a:rPr lang="en-US" altLang="zh-CN" sz="2000" dirty="0">
                <a:latin typeface="+mn-ea"/>
              </a:rPr>
              <a:t>128</a:t>
            </a:r>
            <a:r>
              <a:rPr lang="zh-CN" altLang="en-US" sz="2000" dirty="0">
                <a:latin typeface="+mn-ea"/>
              </a:rPr>
              <a:t>核下的性能对比，最终选择</a:t>
            </a:r>
            <a:r>
              <a:rPr lang="en-US" altLang="zh-CN" sz="2000" dirty="0">
                <a:latin typeface="+mn-ea"/>
              </a:rPr>
              <a:t>bisheng-3.1.0</a:t>
            </a:r>
            <a:r>
              <a:rPr lang="zh-CN" altLang="en-US" sz="2000" dirty="0">
                <a:latin typeface="+mn-ea"/>
              </a:rPr>
              <a:t>。</a:t>
            </a:r>
            <a:endParaRPr lang="zh-CN" altLang="en-US" sz="2000" dirty="0">
              <a:latin typeface="+mn-ea"/>
            </a:endParaRPr>
          </a:p>
        </p:txBody>
      </p:sp>
      <p:pic>
        <p:nvPicPr>
          <p:cNvPr id="21" name="图片 20" descr="图表, 条形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40085" y="1470925"/>
            <a:ext cx="5536081" cy="4152061"/>
          </a:xfrm>
          <a:prstGeom prst="rect">
            <a:avLst/>
          </a:prstGeom>
        </p:spPr>
      </p:pic>
      <p:sp>
        <p:nvSpPr>
          <p:cNvPr id="3" name="文本框 2"/>
          <p:cNvSpPr txBox="1"/>
          <p:nvPr/>
        </p:nvSpPr>
        <p:spPr>
          <a:xfrm>
            <a:off x="6700352" y="5725391"/>
            <a:ext cx="5049982" cy="916405"/>
          </a:xfrm>
          <a:prstGeom prst="rect">
            <a:avLst/>
          </a:prstGeom>
          <a:noFill/>
        </p:spPr>
        <p:txBody>
          <a:bodyPr wrap="square" rtlCol="0">
            <a:spAutoFit/>
          </a:bodyPr>
          <a:lstStyle/>
          <a:p>
            <a:pPr algn="l">
              <a:lnSpc>
                <a:spcPts val="3440"/>
              </a:lnSpc>
            </a:pPr>
            <a:r>
              <a:rPr lang="zh-CN" altLang="en-US" sz="2000" dirty="0">
                <a:solidFill>
                  <a:srgbClr val="FF0000"/>
                </a:solidFill>
                <a:latin typeface="+mn-ea"/>
              </a:rPr>
              <a:t>这一页及以后的相关测试结果均为测试三次取平均值的结果。</a:t>
            </a:r>
            <a:endParaRPr lang="zh-CN" altLang="en-US" sz="2000" dirty="0">
              <a:solidFill>
                <a:srgbClr val="FF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1" y="1005289"/>
            <a:ext cx="11246143"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运行参数优化</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3" name="矩形 2"/>
          <p:cNvSpPr/>
          <p:nvPr/>
        </p:nvSpPr>
        <p:spPr>
          <a:xfrm>
            <a:off x="713409" y="1737736"/>
            <a:ext cx="1914847" cy="750384"/>
          </a:xfrm>
          <a:prstGeom prst="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openmpi-4.1.2</a:t>
            </a:r>
            <a:endParaRPr lang="zh-CN" altLang="en-US" sz="1400" b="1" dirty="0">
              <a:latin typeface="+mn-ea"/>
            </a:endParaRPr>
          </a:p>
        </p:txBody>
      </p:sp>
      <p:sp>
        <p:nvSpPr>
          <p:cNvPr id="4" name="矩形 3"/>
          <p:cNvSpPr/>
          <p:nvPr/>
        </p:nvSpPr>
        <p:spPr>
          <a:xfrm>
            <a:off x="713411" y="2488121"/>
            <a:ext cx="1914846" cy="750385"/>
          </a:xfrm>
          <a:prstGeom prst="rect">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bisheng-3.1.0</a:t>
            </a:r>
            <a:endParaRPr lang="zh-CN" altLang="en-US" sz="1400" b="1" dirty="0">
              <a:latin typeface="+mn-ea"/>
            </a:endParaRPr>
          </a:p>
        </p:txBody>
      </p:sp>
      <p:sp>
        <p:nvSpPr>
          <p:cNvPr id="5" name="矩形 4"/>
          <p:cNvSpPr/>
          <p:nvPr/>
        </p:nvSpPr>
        <p:spPr>
          <a:xfrm>
            <a:off x="2628256" y="1737737"/>
            <a:ext cx="1914847" cy="750384"/>
          </a:xfrm>
          <a:prstGeom prst="rect">
            <a:avLst/>
          </a:prstGeom>
          <a:solidFill>
            <a:srgbClr val="FFC0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hmpi-1.3.1.spc001</a:t>
            </a:r>
            <a:endParaRPr lang="en-US" altLang="zh-CN" sz="1400" b="1" dirty="0">
              <a:latin typeface="+mn-ea"/>
            </a:endParaRPr>
          </a:p>
          <a:p>
            <a:pPr algn="ctr"/>
            <a:r>
              <a:rPr lang="en-US" altLang="zh-CN" sz="1400" b="1" dirty="0" err="1">
                <a:latin typeface="+mn-ea"/>
              </a:rPr>
              <a:t>hucx</a:t>
            </a:r>
            <a:endParaRPr lang="en-US" altLang="zh-CN" sz="1400" b="1" dirty="0">
              <a:latin typeface="+mn-ea"/>
            </a:endParaRPr>
          </a:p>
        </p:txBody>
      </p:sp>
      <p:sp>
        <p:nvSpPr>
          <p:cNvPr id="6" name="矩形 5"/>
          <p:cNvSpPr/>
          <p:nvPr/>
        </p:nvSpPr>
        <p:spPr>
          <a:xfrm>
            <a:off x="2628258" y="2488120"/>
            <a:ext cx="1914846" cy="750385"/>
          </a:xfrm>
          <a:prstGeom prst="rect">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n-ea"/>
              </a:rPr>
              <a:t>bisheng-3.1.0</a:t>
            </a:r>
            <a:endParaRPr lang="en-US" altLang="zh-CN" sz="1400" b="1" dirty="0">
              <a:latin typeface="+mn-ea"/>
            </a:endParaRPr>
          </a:p>
        </p:txBody>
      </p:sp>
      <p:sp>
        <p:nvSpPr>
          <p:cNvPr id="7" name="矩形 6"/>
          <p:cNvSpPr/>
          <p:nvPr/>
        </p:nvSpPr>
        <p:spPr>
          <a:xfrm>
            <a:off x="713408" y="3389819"/>
            <a:ext cx="1914849" cy="455485"/>
          </a:xfrm>
          <a:prstGeom prst="rect">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编译器优化</a:t>
            </a:r>
            <a:endParaRPr lang="zh-CN" altLang="en-US" sz="1600" b="1" dirty="0">
              <a:latin typeface="+mn-ea"/>
            </a:endParaRPr>
          </a:p>
        </p:txBody>
      </p:sp>
      <p:sp>
        <p:nvSpPr>
          <p:cNvPr id="9" name="矩形 8"/>
          <p:cNvSpPr/>
          <p:nvPr/>
        </p:nvSpPr>
        <p:spPr>
          <a:xfrm>
            <a:off x="2628258" y="3389819"/>
            <a:ext cx="1914845" cy="455485"/>
          </a:xfrm>
          <a:prstGeom prst="rect">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并行库优化</a:t>
            </a:r>
            <a:endParaRPr lang="zh-CN" altLang="en-US" sz="1600" b="1" dirty="0">
              <a:latin typeface="+mn-ea"/>
            </a:endParaRPr>
          </a:p>
        </p:txBody>
      </p:sp>
      <p:cxnSp>
        <p:nvCxnSpPr>
          <p:cNvPr id="11" name="直接连接符 10"/>
          <p:cNvCxnSpPr>
            <a:stCxn id="3" idx="3"/>
            <a:endCxn id="5" idx="3"/>
          </p:cNvCxnSpPr>
          <p:nvPr/>
        </p:nvCxnSpPr>
        <p:spPr>
          <a:xfrm>
            <a:off x="2628256" y="2112928"/>
            <a:ext cx="1914847" cy="1"/>
          </a:xfrm>
          <a:prstGeom prst="line">
            <a:avLst/>
          </a:prstGeom>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713411" y="4142827"/>
            <a:ext cx="4023048" cy="480388"/>
          </a:xfrm>
          <a:prstGeom prst="rect">
            <a:avLst/>
          </a:prstGeom>
          <a:noFill/>
        </p:spPr>
        <p:txBody>
          <a:bodyPr wrap="square" rtlCol="0">
            <a:spAutoFit/>
          </a:bodyPr>
          <a:lstStyle/>
          <a:p>
            <a:pPr algn="l">
              <a:lnSpc>
                <a:spcPts val="3440"/>
              </a:lnSpc>
            </a:pPr>
            <a:r>
              <a:rPr lang="en-US" altLang="zh-CN" sz="2000" b="1" dirty="0">
                <a:solidFill>
                  <a:srgbClr val="FF0000"/>
                </a:solidFill>
                <a:latin typeface="+mn-ea"/>
              </a:rPr>
              <a:t>Hyper MPI </a:t>
            </a:r>
            <a:r>
              <a:rPr lang="zh-CN" altLang="en-US" sz="2000" b="1" dirty="0">
                <a:solidFill>
                  <a:srgbClr val="FF0000"/>
                </a:solidFill>
                <a:latin typeface="+mn-ea"/>
              </a:rPr>
              <a:t>运行参数</a:t>
            </a:r>
            <a:endParaRPr lang="zh-CN" altLang="en-US" sz="2000" b="1" dirty="0">
              <a:solidFill>
                <a:srgbClr val="FF0000"/>
              </a:solidFill>
              <a:latin typeface="+mn-ea"/>
            </a:endParaRPr>
          </a:p>
        </p:txBody>
      </p:sp>
      <p:sp>
        <p:nvSpPr>
          <p:cNvPr id="14" name="文本框 13"/>
          <p:cNvSpPr txBox="1"/>
          <p:nvPr/>
        </p:nvSpPr>
        <p:spPr>
          <a:xfrm>
            <a:off x="713105" y="4747260"/>
            <a:ext cx="5083810" cy="521970"/>
          </a:xfrm>
          <a:prstGeom prst="rect">
            <a:avLst/>
          </a:prstGeom>
          <a:noFill/>
        </p:spPr>
        <p:txBody>
          <a:bodyPr wrap="square" rtlCol="0">
            <a:spAutoFit/>
          </a:bodyPr>
          <a:lstStyle/>
          <a:p>
            <a:pPr marL="457200" indent="-457200" algn="l">
              <a:buFont typeface="Wingdings" panose="05000000000000000000" pitchFamily="2" charset="2"/>
              <a:buChar char="l"/>
            </a:pPr>
            <a:r>
              <a:rPr lang="en-US" altLang="zh-CN" sz="1400" dirty="0">
                <a:latin typeface="+mn-ea"/>
              </a:rPr>
              <a:t>-x UCX_TLS=</a:t>
            </a:r>
            <a:r>
              <a:rPr lang="en-US" altLang="zh-CN" sz="1400" dirty="0" err="1">
                <a:latin typeface="+mn-ea"/>
              </a:rPr>
              <a:t>sm,ud_mlx5,rc_mlx5</a:t>
            </a:r>
            <a:endParaRPr lang="en-US" altLang="zh-CN" sz="1400" dirty="0" err="1">
              <a:latin typeface="+mn-ea"/>
            </a:endParaRPr>
          </a:p>
          <a:p>
            <a:pPr marL="457200" indent="-457200" algn="l">
              <a:buFont typeface="Wingdings" panose="05000000000000000000" pitchFamily="2" charset="2"/>
              <a:buChar char="l"/>
            </a:pPr>
            <a:r>
              <a:rPr lang="en-US" altLang="zh-CN" sz="1400" dirty="0">
                <a:latin typeface="+mn-ea"/>
              </a:rPr>
              <a:t>--bind-to core --map-by socket --rank-by core</a:t>
            </a:r>
            <a:endParaRPr lang="en-US" altLang="zh-CN" sz="1400" dirty="0">
              <a:latin typeface="+mn-ea"/>
            </a:endParaRPr>
          </a:p>
        </p:txBody>
      </p:sp>
      <p:sp>
        <p:nvSpPr>
          <p:cNvPr id="10" name="文本框 9"/>
          <p:cNvSpPr txBox="1"/>
          <p:nvPr/>
        </p:nvSpPr>
        <p:spPr>
          <a:xfrm>
            <a:off x="5845479" y="5830308"/>
            <a:ext cx="4935682" cy="480388"/>
          </a:xfrm>
          <a:prstGeom prst="rect">
            <a:avLst/>
          </a:prstGeom>
          <a:noFill/>
        </p:spPr>
        <p:txBody>
          <a:bodyPr wrap="square" rtlCol="0">
            <a:spAutoFit/>
          </a:bodyPr>
          <a:lstStyle/>
          <a:p>
            <a:pPr algn="ctr">
              <a:lnSpc>
                <a:spcPts val="3440"/>
              </a:lnSpc>
            </a:pPr>
            <a:r>
              <a:rPr lang="en-US" altLang="zh-CN" dirty="0" err="1">
                <a:latin typeface="+mn-ea"/>
              </a:rPr>
              <a:t>Hmpi_opt</a:t>
            </a:r>
            <a:r>
              <a:rPr lang="zh-CN" altLang="en-US" dirty="0">
                <a:latin typeface="+mn-ea"/>
              </a:rPr>
              <a:t>为加了参数之后的性能结果</a:t>
            </a:r>
            <a:endParaRPr lang="zh-CN" altLang="en-US" dirty="0">
              <a:latin typeface="+mn-ea"/>
            </a:endParaRPr>
          </a:p>
        </p:txBody>
      </p:sp>
      <p:pic>
        <p:nvPicPr>
          <p:cNvPr id="15" name="图片 14" descr="1"/>
          <p:cNvPicPr>
            <a:picLocks noChangeAspect="1"/>
          </p:cNvPicPr>
          <p:nvPr/>
        </p:nvPicPr>
        <p:blipFill>
          <a:blip r:embed="rId1"/>
          <a:stretch>
            <a:fillRect/>
          </a:stretch>
        </p:blipFill>
        <p:spPr>
          <a:xfrm>
            <a:off x="5660390" y="1539240"/>
            <a:ext cx="5852160" cy="4389120"/>
          </a:xfrm>
          <a:prstGeom prst="rect">
            <a:avLst/>
          </a:prstGeom>
        </p:spPr>
      </p:pic>
      <p:sp>
        <p:nvSpPr>
          <p:cNvPr id="13" name="文本框 12"/>
          <p:cNvSpPr txBox="1"/>
          <p:nvPr/>
        </p:nvSpPr>
        <p:spPr>
          <a:xfrm>
            <a:off x="795020" y="5778500"/>
            <a:ext cx="4573905" cy="532130"/>
          </a:xfrm>
          <a:prstGeom prst="rect">
            <a:avLst/>
          </a:prstGeom>
          <a:noFill/>
        </p:spPr>
        <p:txBody>
          <a:bodyPr wrap="square" rtlCol="0">
            <a:spAutoFit/>
          </a:bodyPr>
          <a:p>
            <a:pPr algn="l">
              <a:lnSpc>
                <a:spcPts val="3440"/>
              </a:lnSpc>
            </a:pPr>
            <a:r>
              <a:rPr lang="zh-CN" altLang="en-US" sz="2000" dirty="0" smtClean="0">
                <a:solidFill>
                  <a:srgbClr val="FF0000"/>
                </a:solidFill>
                <a:latin typeface="微软雅黑" panose="020B0503020204020204" pitchFamily="34" charset="-122"/>
                <a:ea typeface="微软雅黑" panose="020B0503020204020204" pitchFamily="34" charset="-122"/>
              </a:rPr>
              <a:t>优化后相对于</a:t>
            </a:r>
            <a:r>
              <a:rPr lang="en-US" altLang="zh-CN" sz="2000" dirty="0" smtClean="0">
                <a:solidFill>
                  <a:srgbClr val="FF0000"/>
                </a:solidFill>
                <a:latin typeface="微软雅黑" panose="020B0503020204020204" pitchFamily="34" charset="-122"/>
                <a:ea typeface="微软雅黑" panose="020B0503020204020204" pitchFamily="34" charset="-122"/>
              </a:rPr>
              <a:t>baseline</a:t>
            </a:r>
            <a:r>
              <a:rPr lang="zh-CN" altLang="en-US" sz="2000" b="1" dirty="0" smtClean="0">
                <a:solidFill>
                  <a:srgbClr val="FF0000"/>
                </a:solidFill>
                <a:latin typeface="微软雅黑" panose="020B0503020204020204" pitchFamily="34" charset="-122"/>
                <a:ea typeface="微软雅黑" panose="020B0503020204020204" pitchFamily="34" charset="-122"/>
              </a:rPr>
              <a:t>提升了</a:t>
            </a:r>
            <a:r>
              <a:rPr lang="en-US" altLang="zh-CN" sz="2000" b="1" dirty="0" smtClean="0">
                <a:solidFill>
                  <a:srgbClr val="FF0000"/>
                </a:solidFill>
                <a:latin typeface="微软雅黑" panose="020B0503020204020204" pitchFamily="34" charset="-122"/>
                <a:ea typeface="微软雅黑" panose="020B0503020204020204" pitchFamily="34" charset="-122"/>
              </a:rPr>
              <a:t>4.40%</a:t>
            </a:r>
            <a:endParaRPr lang="en-US" altLang="zh-CN" sz="2000" b="1"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1" y="1005289"/>
            <a:ext cx="11246143"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——IPM</a:t>
            </a:r>
            <a:r>
              <a:rPr lang="zh-CN" altLang="en-US" sz="4000" b="1" dirty="0">
                <a:latin typeface="微软雅黑" panose="020B0503020204020204" pitchFamily="34" charset="-122"/>
                <a:ea typeface="微软雅黑" panose="020B0503020204020204" pitchFamily="34" charset="-122"/>
                <a:cs typeface="+mn-ea"/>
                <a:sym typeface="+mn-lt"/>
              </a:rPr>
              <a:t>工具性能分析</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pic>
        <p:nvPicPr>
          <p:cNvPr id="3" name="图片 2" descr="hmpi1"/>
          <p:cNvPicPr>
            <a:picLocks noChangeAspect="1"/>
          </p:cNvPicPr>
          <p:nvPr/>
        </p:nvPicPr>
        <p:blipFill>
          <a:blip r:embed="rId1"/>
          <a:stretch>
            <a:fillRect/>
          </a:stretch>
        </p:blipFill>
        <p:spPr>
          <a:xfrm>
            <a:off x="759460" y="1598930"/>
            <a:ext cx="5185410" cy="2350770"/>
          </a:xfrm>
          <a:prstGeom prst="rect">
            <a:avLst/>
          </a:prstGeom>
        </p:spPr>
      </p:pic>
      <p:pic>
        <p:nvPicPr>
          <p:cNvPr id="4" name="图片 3" descr="hmpi-opt1"/>
          <p:cNvPicPr>
            <a:picLocks noChangeAspect="1"/>
          </p:cNvPicPr>
          <p:nvPr/>
        </p:nvPicPr>
        <p:blipFill>
          <a:blip r:embed="rId2"/>
          <a:stretch>
            <a:fillRect/>
          </a:stretch>
        </p:blipFill>
        <p:spPr>
          <a:xfrm>
            <a:off x="759460" y="4145280"/>
            <a:ext cx="5173980" cy="2346960"/>
          </a:xfrm>
          <a:prstGeom prst="rect">
            <a:avLst/>
          </a:prstGeom>
        </p:spPr>
      </p:pic>
      <p:sp>
        <p:nvSpPr>
          <p:cNvPr id="7" name="右弧形箭头 6"/>
          <p:cNvSpPr/>
          <p:nvPr/>
        </p:nvSpPr>
        <p:spPr>
          <a:xfrm>
            <a:off x="5660390" y="2766060"/>
            <a:ext cx="618490" cy="2184400"/>
          </a:xfrm>
          <a:prstGeom prst="curvedLeft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aphicFrame>
        <p:nvGraphicFramePr>
          <p:cNvPr id="10" name="表格 9"/>
          <p:cNvGraphicFramePr/>
          <p:nvPr>
            <p:custDataLst>
              <p:tags r:id="rId3"/>
            </p:custDataLst>
          </p:nvPr>
        </p:nvGraphicFramePr>
        <p:xfrm>
          <a:off x="6546215" y="2994025"/>
          <a:ext cx="5536565" cy="1343025"/>
        </p:xfrm>
        <a:graphic>
          <a:graphicData uri="http://schemas.openxmlformats.org/drawingml/2006/table">
            <a:tbl>
              <a:tblPr firstRow="1">
                <a:tableStyleId>{C1675037-31A2-44F4-81F9-8F5DEAA7FA68}</a:tableStyleId>
              </a:tblPr>
              <a:tblGrid>
                <a:gridCol w="1226185"/>
                <a:gridCol w="1325880"/>
                <a:gridCol w="899795"/>
                <a:gridCol w="901700"/>
              </a:tblGrid>
              <a:tr h="447675">
                <a:tc>
                  <a:txBody>
                    <a:bodyPr/>
                    <a:p>
                      <a:pPr>
                        <a:buNone/>
                      </a:pPr>
                      <a:endParaRPr lang="zh-CN" altLang="en-US" sz="1800">
                        <a:latin typeface="+mn-ea"/>
                        <a:cs typeface="+mn-ea"/>
                      </a:endParaRPr>
                    </a:p>
                  </a:txBody>
                  <a:tcPr>
                    <a:solidFill>
                      <a:srgbClr val="00B0F0"/>
                    </a:solidFill>
                  </a:tcPr>
                </a:tc>
                <a:tc>
                  <a:txBody>
                    <a:bodyPr/>
                    <a:p>
                      <a:pPr>
                        <a:buNone/>
                      </a:pPr>
                      <a:r>
                        <a:rPr lang="en-US" altLang="zh-CN" sz="1800">
                          <a:latin typeface="+mn-ea"/>
                          <a:cs typeface="+mn-ea"/>
                        </a:rPr>
                        <a:t>wallclock</a:t>
                      </a:r>
                      <a:endParaRPr lang="en-US" altLang="zh-CN" sz="1800">
                        <a:latin typeface="+mn-ea"/>
                        <a:cs typeface="+mn-ea"/>
                      </a:endParaRPr>
                    </a:p>
                  </a:txBody>
                  <a:tcPr>
                    <a:solidFill>
                      <a:srgbClr val="00B0F0"/>
                    </a:solidFill>
                  </a:tcPr>
                </a:tc>
                <a:tc>
                  <a:txBody>
                    <a:bodyPr/>
                    <a:p>
                      <a:pPr>
                        <a:buNone/>
                      </a:pPr>
                      <a:r>
                        <a:rPr lang="en-US" altLang="zh-CN" sz="1800">
                          <a:latin typeface="+mn-ea"/>
                          <a:cs typeface="+mn-ea"/>
                        </a:rPr>
                        <a:t>%comm</a:t>
                      </a:r>
                      <a:endParaRPr lang="en-US" altLang="zh-CN" sz="1800">
                        <a:latin typeface="+mn-ea"/>
                        <a:cs typeface="+mn-ea"/>
                      </a:endParaRPr>
                    </a:p>
                  </a:txBody>
                  <a:tcPr>
                    <a:solidFill>
                      <a:srgbClr val="00B0F0"/>
                    </a:solidFill>
                  </a:tcPr>
                </a:tc>
                <a:tc>
                  <a:txBody>
                    <a:bodyPr/>
                    <a:p>
                      <a:pPr>
                        <a:buNone/>
                      </a:pPr>
                      <a:r>
                        <a:rPr lang="en-US" altLang="zh-CN" sz="1800">
                          <a:latin typeface="+mn-ea"/>
                          <a:cs typeface="+mn-ea"/>
                        </a:rPr>
                        <a:t>comm</a:t>
                      </a:r>
                      <a:endParaRPr lang="en-US" altLang="zh-CN" sz="1800">
                        <a:latin typeface="+mn-ea"/>
                        <a:cs typeface="+mn-ea"/>
                      </a:endParaRPr>
                    </a:p>
                  </a:txBody>
                  <a:tcPr>
                    <a:solidFill>
                      <a:srgbClr val="00B0F0"/>
                    </a:solidFill>
                  </a:tcPr>
                </a:tc>
              </a:tr>
              <a:tr h="447675">
                <a:tc>
                  <a:txBody>
                    <a:bodyPr/>
                    <a:p>
                      <a:pPr>
                        <a:buNone/>
                      </a:pPr>
                      <a:r>
                        <a:rPr lang="en-US" altLang="zh-CN" sz="1800">
                          <a:latin typeface="+mn-ea"/>
                          <a:cs typeface="+mn-ea"/>
                        </a:rPr>
                        <a:t>hmpi</a:t>
                      </a:r>
                      <a:endParaRPr lang="en-US" altLang="zh-CN" sz="1800">
                        <a:latin typeface="+mn-ea"/>
                        <a:cs typeface="+mn-ea"/>
                      </a:endParaRPr>
                    </a:p>
                  </a:txBody>
                  <a:tcPr/>
                </a:tc>
                <a:tc>
                  <a:txBody>
                    <a:bodyPr/>
                    <a:p>
                      <a:pPr>
                        <a:buNone/>
                      </a:pPr>
                      <a:r>
                        <a:rPr lang="en-US" altLang="zh-CN" sz="1800">
                          <a:latin typeface="+mn-ea"/>
                          <a:cs typeface="+mn-ea"/>
                        </a:rPr>
                        <a:t>274.828s</a:t>
                      </a:r>
                      <a:endParaRPr lang="en-US" altLang="zh-CN" sz="1800">
                        <a:latin typeface="+mn-ea"/>
                        <a:cs typeface="+mn-ea"/>
                      </a:endParaRPr>
                    </a:p>
                  </a:txBody>
                  <a:tcPr/>
                </a:tc>
                <a:tc>
                  <a:txBody>
                    <a:bodyPr/>
                    <a:p>
                      <a:pPr>
                        <a:buNone/>
                      </a:pPr>
                      <a:r>
                        <a:rPr lang="en-US" altLang="zh-CN" sz="1800">
                          <a:latin typeface="+mn-ea"/>
                          <a:cs typeface="+mn-ea"/>
                        </a:rPr>
                        <a:t>10.17</a:t>
                      </a:r>
                      <a:endParaRPr lang="en-US" altLang="zh-CN" sz="1800">
                        <a:latin typeface="+mn-ea"/>
                        <a:cs typeface="+mn-ea"/>
                      </a:endParaRPr>
                    </a:p>
                  </a:txBody>
                  <a:tcPr/>
                </a:tc>
                <a:tc>
                  <a:txBody>
                    <a:bodyPr/>
                    <a:p>
                      <a:pPr>
                        <a:buNone/>
                      </a:pPr>
                      <a:r>
                        <a:rPr lang="en-US" altLang="zh-CN" sz="1800">
                          <a:latin typeface="+mn-ea"/>
                          <a:cs typeface="+mn-ea"/>
                        </a:rPr>
                        <a:t>27.95s</a:t>
                      </a:r>
                      <a:endParaRPr lang="en-US" altLang="zh-CN" sz="1800">
                        <a:latin typeface="+mn-ea"/>
                        <a:cs typeface="+mn-ea"/>
                      </a:endParaRPr>
                    </a:p>
                  </a:txBody>
                  <a:tcPr/>
                </a:tc>
              </a:tr>
              <a:tr h="447675">
                <a:tc>
                  <a:txBody>
                    <a:bodyPr/>
                    <a:p>
                      <a:pPr>
                        <a:buNone/>
                      </a:pPr>
                      <a:r>
                        <a:rPr lang="en-US" altLang="zh-CN" sz="1800">
                          <a:latin typeface="+mn-ea"/>
                          <a:cs typeface="+mn-ea"/>
                        </a:rPr>
                        <a:t>hmpi-opt</a:t>
                      </a:r>
                      <a:endParaRPr lang="en-US" altLang="zh-CN" sz="1800">
                        <a:latin typeface="+mn-ea"/>
                        <a:cs typeface="+mn-ea"/>
                      </a:endParaRPr>
                    </a:p>
                  </a:txBody>
                  <a:tcPr/>
                </a:tc>
                <a:tc>
                  <a:txBody>
                    <a:bodyPr/>
                    <a:p>
                      <a:pPr>
                        <a:buNone/>
                      </a:pPr>
                      <a:r>
                        <a:rPr lang="en-US" altLang="zh-CN" sz="1800">
                          <a:latin typeface="+mn-ea"/>
                          <a:cs typeface="+mn-ea"/>
                        </a:rPr>
                        <a:t>277.585s</a:t>
                      </a:r>
                      <a:endParaRPr lang="en-US" altLang="zh-CN" sz="1800">
                        <a:latin typeface="+mn-ea"/>
                        <a:cs typeface="+mn-ea"/>
                      </a:endParaRPr>
                    </a:p>
                  </a:txBody>
                  <a:tcPr/>
                </a:tc>
                <a:tc>
                  <a:txBody>
                    <a:bodyPr/>
                    <a:p>
                      <a:pPr>
                        <a:buNone/>
                      </a:pPr>
                      <a:r>
                        <a:rPr lang="en-US" altLang="zh-CN" sz="1800">
                          <a:latin typeface="+mn-ea"/>
                          <a:cs typeface="+mn-ea"/>
                        </a:rPr>
                        <a:t>9.60</a:t>
                      </a:r>
                      <a:endParaRPr lang="en-US" altLang="zh-CN" sz="1800">
                        <a:latin typeface="+mn-ea"/>
                        <a:cs typeface="+mn-ea"/>
                      </a:endParaRPr>
                    </a:p>
                  </a:txBody>
                  <a:tcPr/>
                </a:tc>
                <a:tc>
                  <a:txBody>
                    <a:bodyPr/>
                    <a:p>
                      <a:pPr>
                        <a:buNone/>
                      </a:pPr>
                      <a:r>
                        <a:rPr lang="en-US" altLang="zh-CN" sz="1800">
                          <a:latin typeface="+mn-ea"/>
                          <a:cs typeface="+mn-ea"/>
                        </a:rPr>
                        <a:t>26.65s</a:t>
                      </a:r>
                      <a:endParaRPr lang="en-US" altLang="zh-CN" sz="1800">
                        <a:latin typeface="+mn-ea"/>
                        <a:cs typeface="+mn-ea"/>
                      </a:endParaRPr>
                    </a:p>
                  </a:txBody>
                  <a:tcPr/>
                </a:tc>
              </a:tr>
            </a:tbl>
          </a:graphicData>
        </a:graphic>
      </p:graphicFrame>
      <p:sp>
        <p:nvSpPr>
          <p:cNvPr id="11" name="文本框 10"/>
          <p:cNvSpPr txBox="1"/>
          <p:nvPr/>
        </p:nvSpPr>
        <p:spPr>
          <a:xfrm>
            <a:off x="6456680" y="4881245"/>
            <a:ext cx="4532630" cy="532130"/>
          </a:xfrm>
          <a:prstGeom prst="rect">
            <a:avLst/>
          </a:prstGeom>
          <a:noFill/>
        </p:spPr>
        <p:txBody>
          <a:bodyPr wrap="square" rtlCol="0">
            <a:spAutoFit/>
          </a:bodyPr>
          <a:p>
            <a:pPr algn="ctr">
              <a:lnSpc>
                <a:spcPts val="3440"/>
              </a:lnSpc>
            </a:pPr>
            <a:r>
              <a:rPr lang="zh-CN" altLang="en-US" sz="2000" dirty="0" smtClean="0">
                <a:latin typeface="微软雅黑" panose="020B0503020204020204" pitchFamily="34" charset="-122"/>
                <a:ea typeface="微软雅黑" panose="020B0503020204020204" pitchFamily="34" charset="-122"/>
              </a:rPr>
              <a:t>优化后通信时间下降，优化是成功的</a:t>
            </a:r>
            <a:endParaRPr lang="zh-CN" altLang="en-US" sz="2000"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1" y="1005289"/>
            <a:ext cx="11246143"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——MPI</a:t>
            </a:r>
            <a:r>
              <a:rPr lang="zh-CN" altLang="en-US" sz="4000" b="1" dirty="0">
                <a:latin typeface="微软雅黑" panose="020B0503020204020204" pitchFamily="34" charset="-122"/>
                <a:ea typeface="微软雅黑" panose="020B0503020204020204" pitchFamily="34" charset="-122"/>
                <a:cs typeface="+mn-ea"/>
                <a:sym typeface="+mn-lt"/>
              </a:rPr>
              <a:t>性能分析</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pic>
        <p:nvPicPr>
          <p:cNvPr id="5" name="图片 4" descr="屏幕截图 2024-10-14 175004"/>
          <p:cNvPicPr>
            <a:picLocks noChangeAspect="1"/>
          </p:cNvPicPr>
          <p:nvPr/>
        </p:nvPicPr>
        <p:blipFill>
          <a:blip r:embed="rId1"/>
          <a:stretch>
            <a:fillRect/>
          </a:stretch>
        </p:blipFill>
        <p:spPr>
          <a:xfrm>
            <a:off x="802640" y="1698625"/>
            <a:ext cx="4712335" cy="2350135"/>
          </a:xfrm>
          <a:prstGeom prst="rect">
            <a:avLst/>
          </a:prstGeom>
        </p:spPr>
      </p:pic>
      <p:pic>
        <p:nvPicPr>
          <p:cNvPr id="6" name="图片 5" descr="屏幕截图 2024-10-14 175035"/>
          <p:cNvPicPr>
            <a:picLocks noChangeAspect="1"/>
          </p:cNvPicPr>
          <p:nvPr/>
        </p:nvPicPr>
        <p:blipFill>
          <a:blip r:embed="rId2"/>
          <a:stretch>
            <a:fillRect/>
          </a:stretch>
        </p:blipFill>
        <p:spPr>
          <a:xfrm>
            <a:off x="913130" y="4148455"/>
            <a:ext cx="4601845" cy="2443480"/>
          </a:xfrm>
          <a:prstGeom prst="rect">
            <a:avLst/>
          </a:prstGeom>
        </p:spPr>
      </p:pic>
      <p:sp>
        <p:nvSpPr>
          <p:cNvPr id="9" name="右弧形箭头 8"/>
          <p:cNvSpPr/>
          <p:nvPr/>
        </p:nvSpPr>
        <p:spPr>
          <a:xfrm>
            <a:off x="5246370" y="2865755"/>
            <a:ext cx="618490" cy="2184400"/>
          </a:xfrm>
          <a:prstGeom prst="curvedLeft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cxnSp>
        <p:nvCxnSpPr>
          <p:cNvPr id="10" name="直接连接符 9"/>
          <p:cNvCxnSpPr/>
          <p:nvPr/>
        </p:nvCxnSpPr>
        <p:spPr>
          <a:xfrm>
            <a:off x="1030605" y="2308860"/>
            <a:ext cx="4834255" cy="0"/>
          </a:xfrm>
          <a:prstGeom prst="line">
            <a:avLst/>
          </a:prstGeom>
          <a:ln>
            <a:solidFill>
              <a:schemeClr val="accent5"/>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913130" y="4790440"/>
            <a:ext cx="4834255" cy="0"/>
          </a:xfrm>
          <a:prstGeom prst="line">
            <a:avLst/>
          </a:prstGeom>
          <a:ln>
            <a:solidFill>
              <a:schemeClr val="accent5"/>
            </a:solidFill>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a:off x="1030605" y="2651125"/>
            <a:ext cx="4834255" cy="0"/>
          </a:xfrm>
          <a:prstGeom prst="line">
            <a:avLst/>
          </a:prstGeom>
          <a:ln>
            <a:solidFill>
              <a:schemeClr val="accent5"/>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913130" y="5125720"/>
            <a:ext cx="4834255" cy="0"/>
          </a:xfrm>
          <a:prstGeom prst="line">
            <a:avLst/>
          </a:prstGeom>
          <a:ln>
            <a:solidFill>
              <a:schemeClr val="accent5"/>
            </a:solidFill>
          </a:ln>
        </p:spPr>
        <p:style>
          <a:lnRef idx="2">
            <a:schemeClr val="accent1"/>
          </a:lnRef>
          <a:fillRef idx="0">
            <a:srgbClr val="FFFFFF"/>
          </a:fillRef>
          <a:effectRef idx="0">
            <a:srgbClr val="FFFFFF"/>
          </a:effectRef>
          <a:fontRef idx="minor">
            <a:schemeClr val="tx1"/>
          </a:fontRef>
        </p:style>
      </p:cxnSp>
      <p:sp>
        <p:nvSpPr>
          <p:cNvPr id="14" name="椭圆 13"/>
          <p:cNvSpPr/>
          <p:nvPr/>
        </p:nvSpPr>
        <p:spPr>
          <a:xfrm>
            <a:off x="1175385" y="2058670"/>
            <a:ext cx="190500" cy="532765"/>
          </a:xfrm>
          <a:prstGeom prst="ellipse">
            <a:avLst/>
          </a:prstGeom>
          <a:noFill/>
          <a:ln>
            <a:solidFill>
              <a:schemeClr val="accent5"/>
            </a:solidFill>
          </a:ln>
          <a:extLst>
            <a:ext uri="{909E8E84-426E-40DD-AFC4-6F175D3DCCD1}">
              <a14:hiddenFill xmlns:a14="http://schemas.microsoft.com/office/drawing/2010/main">
                <a:solidFill>
                  <a:srgbClr val="EA002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1175385" y="2452370"/>
            <a:ext cx="190500" cy="532765"/>
          </a:xfrm>
          <a:prstGeom prst="ellipse">
            <a:avLst/>
          </a:prstGeom>
          <a:noFill/>
          <a:ln>
            <a:solidFill>
              <a:schemeClr val="accent5"/>
            </a:solidFill>
          </a:ln>
          <a:extLst>
            <a:ext uri="{909E8E84-426E-40DD-AFC4-6F175D3DCCD1}">
              <a14:hiddenFill xmlns:a14="http://schemas.microsoft.com/office/drawing/2010/main">
                <a:solidFill>
                  <a:srgbClr val="EA002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1302385" y="4517390"/>
            <a:ext cx="190500" cy="532765"/>
          </a:xfrm>
          <a:prstGeom prst="ellipse">
            <a:avLst/>
          </a:prstGeom>
          <a:noFill/>
          <a:ln>
            <a:solidFill>
              <a:schemeClr val="accent5"/>
            </a:solidFill>
          </a:ln>
          <a:extLst>
            <a:ext uri="{909E8E84-426E-40DD-AFC4-6F175D3DCCD1}">
              <a14:hiddenFill xmlns:a14="http://schemas.microsoft.com/office/drawing/2010/main">
                <a:solidFill>
                  <a:srgbClr val="EA002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302385" y="4859655"/>
            <a:ext cx="190500" cy="532765"/>
          </a:xfrm>
          <a:prstGeom prst="ellipse">
            <a:avLst/>
          </a:prstGeom>
          <a:noFill/>
          <a:ln>
            <a:solidFill>
              <a:schemeClr val="accent5"/>
            </a:solidFill>
          </a:ln>
          <a:extLst>
            <a:ext uri="{909E8E84-426E-40DD-AFC4-6F175D3DCCD1}">
              <a14:hiddenFill xmlns:a14="http://schemas.microsoft.com/office/drawing/2010/main">
                <a:solidFill>
                  <a:srgbClr val="EA002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212205" y="2865755"/>
            <a:ext cx="4065270" cy="973455"/>
          </a:xfrm>
          <a:prstGeom prst="rect">
            <a:avLst/>
          </a:prstGeom>
          <a:noFill/>
        </p:spPr>
        <p:txBody>
          <a:bodyPr wrap="square" rtlCol="0">
            <a:spAutoFit/>
          </a:bodyPr>
          <a:p>
            <a:pPr algn="ctr">
              <a:lnSpc>
                <a:spcPts val="3440"/>
              </a:lnSpc>
            </a:pPr>
            <a:r>
              <a:rPr lang="en-US" altLang="zh-CN" sz="2400" b="1" dirty="0" smtClean="0">
                <a:solidFill>
                  <a:srgbClr val="00B050"/>
                </a:solidFill>
                <a:latin typeface="微软雅黑" panose="020B0503020204020204" pitchFamily="34" charset="-122"/>
                <a:ea typeface="微软雅黑" panose="020B0503020204020204" pitchFamily="34" charset="-122"/>
              </a:rPr>
              <a:t>waitall</a:t>
            </a:r>
            <a:r>
              <a:rPr lang="zh-CN" altLang="en-US" sz="2400" b="1" dirty="0" smtClean="0">
                <a:solidFill>
                  <a:srgbClr val="00B050"/>
                </a:solidFill>
                <a:latin typeface="微软雅黑" panose="020B0503020204020204" pitchFamily="34" charset="-122"/>
                <a:ea typeface="微软雅黑" panose="020B0503020204020204" pitchFamily="34" charset="-122"/>
              </a:rPr>
              <a:t>：</a:t>
            </a:r>
            <a:r>
              <a:rPr lang="zh-CN" altLang="en-US" sz="2400" b="1" dirty="0" smtClean="0">
                <a:solidFill>
                  <a:srgbClr val="00B050"/>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smtClean="0">
                <a:solidFill>
                  <a:srgbClr val="00B050"/>
                </a:solidFill>
                <a:latin typeface="微软雅黑" panose="020B0503020204020204" pitchFamily="34" charset="-122"/>
                <a:ea typeface="微软雅黑" panose="020B0503020204020204" pitchFamily="34" charset="-122"/>
              </a:rPr>
              <a:t>200 </a:t>
            </a:r>
            <a:r>
              <a:rPr lang="en-US" altLang="zh-CN" sz="2400" b="1" dirty="0" smtClean="0">
                <a:solidFill>
                  <a:srgbClr val="00B050"/>
                </a:solidFill>
                <a:latin typeface="Arial" panose="020B0604020202020204" pitchFamily="34" charset="0"/>
                <a:ea typeface="微软雅黑" panose="020B0503020204020204" pitchFamily="34" charset="-122"/>
                <a:cs typeface="Arial" panose="020B0604020202020204" pitchFamily="34" charset="0"/>
              </a:rPr>
              <a:t>→ &lt;180</a:t>
            </a:r>
            <a:endParaRPr lang="en-US" altLang="zh-CN" sz="2400" b="1" dirty="0" smtClean="0">
              <a:solidFill>
                <a:srgbClr val="00B050"/>
              </a:solidFill>
              <a:latin typeface="Arial" panose="020B0604020202020204" pitchFamily="34" charset="0"/>
              <a:ea typeface="微软雅黑" panose="020B0503020204020204" pitchFamily="34" charset="-122"/>
              <a:cs typeface="Arial" panose="020B0604020202020204" pitchFamily="34" charset="0"/>
            </a:endParaRPr>
          </a:p>
          <a:p>
            <a:pPr algn="ctr">
              <a:lnSpc>
                <a:spcPts val="3440"/>
              </a:lnSpc>
            </a:pPr>
            <a:r>
              <a:rPr lang="en-US" altLang="zh-CN" sz="2400" b="1" dirty="0" smtClean="0">
                <a:solidFill>
                  <a:schemeClr val="accent2"/>
                </a:solidFill>
                <a:latin typeface="Arial" panose="020B0604020202020204" pitchFamily="34" charset="0"/>
                <a:ea typeface="微软雅黑" panose="020B0503020204020204" pitchFamily="34" charset="-122"/>
                <a:cs typeface="Arial" panose="020B0604020202020204" pitchFamily="34" charset="0"/>
              </a:rPr>
              <a:t>allreduce</a:t>
            </a:r>
            <a:r>
              <a:rPr lang="zh-CN" altLang="en-US" sz="2400" b="1" dirty="0" smtClean="0">
                <a:solidFill>
                  <a:schemeClr val="accent2"/>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smtClean="0">
                <a:solidFill>
                  <a:schemeClr val="accent2"/>
                </a:solidFill>
                <a:latin typeface="Arial" panose="020B0604020202020204" pitchFamily="34" charset="0"/>
                <a:ea typeface="微软雅黑" panose="020B0503020204020204" pitchFamily="34" charset="-122"/>
                <a:cs typeface="Arial" panose="020B0604020202020204" pitchFamily="34" charset="0"/>
              </a:rPr>
              <a:t>150 → ≈140</a:t>
            </a:r>
            <a:endParaRPr lang="en-US" altLang="zh-CN" sz="2400" b="1" dirty="0" smtClean="0">
              <a:solidFill>
                <a:schemeClr val="accent2"/>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文本框 19"/>
          <p:cNvSpPr txBox="1"/>
          <p:nvPr/>
        </p:nvSpPr>
        <p:spPr>
          <a:xfrm>
            <a:off x="6671310" y="3985260"/>
            <a:ext cx="3378835" cy="532130"/>
          </a:xfrm>
          <a:prstGeom prst="rect">
            <a:avLst/>
          </a:prstGeom>
          <a:noFill/>
        </p:spPr>
        <p:txBody>
          <a:bodyPr wrap="square" rtlCol="0">
            <a:spAutoFit/>
          </a:bodyPr>
          <a:p>
            <a:pPr algn="l">
              <a:lnSpc>
                <a:spcPts val="3440"/>
              </a:lnSpc>
            </a:pPr>
            <a:r>
              <a:rPr lang="zh-CN" altLang="en-US" sz="2400" dirty="0" smtClean="0">
                <a:latin typeface="微软雅黑" panose="020B0503020204020204" pitchFamily="34" charset="-122"/>
                <a:ea typeface="微软雅黑" panose="020B0503020204020204" pitchFamily="34" charset="-122"/>
              </a:rPr>
              <a:t>在通信瓶颈上有了提升</a:t>
            </a:r>
            <a:endParaRPr lang="zh-CN" altLang="en-US" sz="2400"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1" y="1005289"/>
            <a:ext cx="11246143"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——MPI</a:t>
            </a:r>
            <a:r>
              <a:rPr lang="zh-CN" altLang="en-US" sz="4000" b="1" dirty="0">
                <a:latin typeface="微软雅黑" panose="020B0503020204020204" pitchFamily="34" charset="-122"/>
                <a:ea typeface="微软雅黑" panose="020B0503020204020204" pitchFamily="34" charset="-122"/>
                <a:cs typeface="+mn-ea"/>
                <a:sym typeface="+mn-lt"/>
              </a:rPr>
              <a:t>性能分析</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10" name="文本框 9"/>
          <p:cNvSpPr txBox="1"/>
          <p:nvPr/>
        </p:nvSpPr>
        <p:spPr>
          <a:xfrm>
            <a:off x="1689735" y="2368550"/>
            <a:ext cx="8126730" cy="973455"/>
          </a:xfrm>
          <a:prstGeom prst="rect">
            <a:avLst/>
          </a:prstGeom>
          <a:noFill/>
        </p:spPr>
        <p:txBody>
          <a:bodyPr wrap="square" rtlCol="0">
            <a:spAutoFit/>
          </a:bodyPr>
          <a:p>
            <a:pPr algn="l">
              <a:lnSpc>
                <a:spcPts val="3440"/>
              </a:lnSpc>
            </a:pPr>
            <a:r>
              <a:rPr lang="zh-CN" altLang="en-US" sz="2000" dirty="0" smtClean="0">
                <a:latin typeface="微软雅黑" panose="020B0503020204020204" pitchFamily="34" charset="-122"/>
                <a:ea typeface="微软雅黑" panose="020B0503020204020204" pitchFamily="34" charset="-122"/>
              </a:rPr>
              <a:t>通过上面两组图片，可以发现，</a:t>
            </a:r>
            <a:r>
              <a:rPr lang="en-US" altLang="zh-CN" sz="2000" dirty="0" smtClean="0">
                <a:latin typeface="微软雅黑" panose="020B0503020204020204" pitchFamily="34" charset="-122"/>
                <a:ea typeface="微软雅黑" panose="020B0503020204020204" pitchFamily="34" charset="-122"/>
              </a:rPr>
              <a:t>Communication balance</a:t>
            </a:r>
            <a:r>
              <a:rPr lang="zh-CN" altLang="en-US" sz="2000" dirty="0" smtClean="0">
                <a:latin typeface="微软雅黑" panose="020B0503020204020204" pitchFamily="34" charset="-122"/>
                <a:ea typeface="微软雅黑" panose="020B0503020204020204" pitchFamily="34" charset="-122"/>
              </a:rPr>
              <a:t>还是有些许</a:t>
            </a:r>
            <a:r>
              <a:rPr lang="zh-CN" altLang="en-US" sz="2000" dirty="0" smtClean="0">
                <a:solidFill>
                  <a:schemeClr val="accent2"/>
                </a:solidFill>
                <a:latin typeface="微软雅黑" panose="020B0503020204020204" pitchFamily="34" charset="-122"/>
                <a:ea typeface="微软雅黑" panose="020B0503020204020204" pitchFamily="34" charset="-122"/>
              </a:rPr>
              <a:t>不平衡</a:t>
            </a:r>
            <a:endParaRPr lang="zh-CN" altLang="en-US" sz="2000" dirty="0" smtClean="0">
              <a:solidFill>
                <a:schemeClr val="accent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690370" y="3591560"/>
            <a:ext cx="8126095" cy="973455"/>
          </a:xfrm>
          <a:prstGeom prst="rect">
            <a:avLst/>
          </a:prstGeom>
          <a:noFill/>
        </p:spPr>
        <p:txBody>
          <a:bodyPr wrap="square" rtlCol="0">
            <a:spAutoFit/>
          </a:bodyPr>
          <a:p>
            <a:pPr algn="l">
              <a:lnSpc>
                <a:spcPts val="3440"/>
              </a:lnSpc>
            </a:pPr>
            <a:r>
              <a:rPr lang="zh-CN" altLang="en-US" sz="2000" dirty="0" smtClean="0">
                <a:latin typeface="微软雅黑" panose="020B0503020204020204" pitchFamily="34" charset="-122"/>
                <a:ea typeface="微软雅黑" panose="020B0503020204020204" pitchFamily="34" charset="-122"/>
              </a:rPr>
              <a:t>我们发现，引入一些可以降低</a:t>
            </a:r>
            <a:r>
              <a:rPr lang="en-US" altLang="zh-CN" sz="2000" dirty="0" smtClean="0">
                <a:latin typeface="微软雅黑" panose="020B0503020204020204" pitchFamily="34" charset="-122"/>
                <a:ea typeface="微软雅黑" panose="020B0503020204020204" pitchFamily="34" charset="-122"/>
              </a:rPr>
              <a:t>MPI_ALLREDUCE</a:t>
            </a:r>
            <a:r>
              <a:rPr lang="zh-CN" altLang="en-US" sz="2000" dirty="0" smtClean="0">
                <a:latin typeface="微软雅黑" panose="020B0503020204020204" pitchFamily="34" charset="-122"/>
                <a:ea typeface="微软雅黑" panose="020B0503020204020204" pitchFamily="34" charset="-122"/>
              </a:rPr>
              <a:t>的算法，会影响软件的性能，后续将会继续寻找更合适的算法</a:t>
            </a:r>
            <a:endParaRPr lang="zh-CN" altLang="en-US" sz="2000"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1" y="1005289"/>
            <a:ext cx="11246143"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编译优化选项</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16" name="文本框 15"/>
          <p:cNvSpPr txBox="1"/>
          <p:nvPr/>
        </p:nvSpPr>
        <p:spPr>
          <a:xfrm>
            <a:off x="486746" y="1540486"/>
            <a:ext cx="11246143" cy="916405"/>
          </a:xfrm>
          <a:prstGeom prst="rect">
            <a:avLst/>
          </a:prstGeom>
          <a:noFill/>
        </p:spPr>
        <p:txBody>
          <a:bodyPr wrap="square" rtlCol="0">
            <a:spAutoFit/>
          </a:bodyPr>
          <a:lstStyle/>
          <a:p>
            <a:pPr algn="l">
              <a:lnSpc>
                <a:spcPts val="3440"/>
              </a:lnSpc>
            </a:pPr>
            <a:r>
              <a:rPr lang="zh-CN" altLang="en-US" sz="2000" dirty="0">
                <a:latin typeface="+mn-ea"/>
              </a:rPr>
              <a:t>通过鲲鹏文档和对不同的编译的优化参数组合进行测试，我们确定了最后的编译优化方案，如下表所示：</a:t>
            </a:r>
            <a:endParaRPr lang="en-US" altLang="zh-CN" sz="2000" dirty="0">
              <a:latin typeface="+mn-ea"/>
            </a:endParaRPr>
          </a:p>
        </p:txBody>
      </p:sp>
      <p:graphicFrame>
        <p:nvGraphicFramePr>
          <p:cNvPr id="4" name="表格 3"/>
          <p:cNvGraphicFramePr>
            <a:graphicFrameLocks noGrp="1"/>
          </p:cNvGraphicFramePr>
          <p:nvPr/>
        </p:nvGraphicFramePr>
        <p:xfrm>
          <a:off x="322614" y="2594525"/>
          <a:ext cx="11551533" cy="3505770"/>
        </p:xfrm>
        <a:graphic>
          <a:graphicData uri="http://schemas.openxmlformats.org/drawingml/2006/table">
            <a:tbl>
              <a:tblPr firstRow="1" bandRow="1">
                <a:tableStyleId>{F2DE63D5-997A-4646-A377-4702673A728D}</a:tableStyleId>
              </a:tblPr>
              <a:tblGrid>
                <a:gridCol w="3850511"/>
                <a:gridCol w="3850511"/>
                <a:gridCol w="3850511"/>
              </a:tblGrid>
              <a:tr h="364821">
                <a:tc>
                  <a:txBody>
                    <a:bodyPr/>
                    <a:lstStyle/>
                    <a:p>
                      <a:r>
                        <a:rPr lang="zh-CN" altLang="en-US" sz="1800" dirty="0"/>
                        <a:t>基准</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编译优化</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说明</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4821">
                <a:tc>
                  <a:txBody>
                    <a:bodyPr/>
                    <a:lstStyle/>
                    <a:p>
                      <a:r>
                        <a:rPr lang="en-US" altLang="zh-CN" sz="1800" dirty="0">
                          <a:latin typeface="+mn-ea"/>
                          <a:cs typeface="+mn-ea"/>
                        </a:rPr>
                        <a:t>GNU 9.3.0</a:t>
                      </a:r>
                      <a:r>
                        <a:rPr lang="zh-CN" altLang="en-US" sz="1800" dirty="0">
                          <a:latin typeface="+mn-ea"/>
                          <a:cs typeface="+mn-ea"/>
                        </a:rPr>
                        <a:t>编译器</a:t>
                      </a:r>
                      <a:endParaRPr lang="zh-CN" altLang="en-US"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err="1">
                          <a:latin typeface="+mn-ea"/>
                          <a:cs typeface="+mn-ea"/>
                        </a:rPr>
                        <a:t>Bisheng</a:t>
                      </a:r>
                      <a:r>
                        <a:rPr lang="en-US" altLang="zh-CN" sz="1800" dirty="0">
                          <a:latin typeface="+mn-ea"/>
                          <a:cs typeface="+mn-ea"/>
                        </a:rPr>
                        <a:t> 3.1.0</a:t>
                      </a:r>
                      <a:r>
                        <a:rPr lang="zh-CN" altLang="en-US" sz="1800" dirty="0">
                          <a:latin typeface="+mn-ea"/>
                          <a:cs typeface="+mn-ea"/>
                        </a:rPr>
                        <a:t>编译器</a:t>
                      </a:r>
                      <a:endParaRPr lang="zh-CN" altLang="en-US"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latin typeface="+mn-ea"/>
                        </a:rPr>
                        <a:t>编译器</a:t>
                      </a:r>
                      <a:endParaRPr lang="zh-CN" altLang="en-US" sz="1800" dirty="0">
                        <a:latin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4821">
                <a:tc>
                  <a:txBody>
                    <a:bodyPr/>
                    <a:lstStyle/>
                    <a:p>
                      <a:r>
                        <a:rPr lang="en-US" altLang="zh-CN" sz="1800" dirty="0">
                          <a:latin typeface="+mn-ea"/>
                          <a:cs typeface="+mn-ea"/>
                        </a:rPr>
                        <a:t>Openmpi-4.1.2</a:t>
                      </a:r>
                      <a:endParaRPr lang="en-US" altLang="zh-CN"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latin typeface="+mn-ea"/>
                          <a:cs typeface="+mn-ea"/>
                        </a:rPr>
                        <a:t>Hmpi-1.3.1.spc001</a:t>
                      </a:r>
                      <a:endParaRPr lang="en-US" altLang="zh-CN"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latin typeface="+mn-ea"/>
                        </a:rPr>
                        <a:t>通讯库</a:t>
                      </a:r>
                      <a:endParaRPr lang="zh-CN" altLang="en-US" sz="1800" dirty="0">
                        <a:latin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4821">
                <a:tc>
                  <a:txBody>
                    <a:bodyPr/>
                    <a:lstStyle/>
                    <a:p>
                      <a:r>
                        <a:rPr lang="en-US" altLang="zh-CN" sz="1800" dirty="0">
                          <a:latin typeface="+mn-ea"/>
                          <a:cs typeface="+mn-ea"/>
                        </a:rPr>
                        <a:t>-O2</a:t>
                      </a:r>
                      <a:endParaRPr lang="en-US" altLang="zh-CN"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latin typeface="+mn-ea"/>
                          <a:cs typeface="+mn-ea"/>
                        </a:rPr>
                        <a:t>-</a:t>
                      </a:r>
                      <a:r>
                        <a:rPr lang="en-US" altLang="zh-CN" sz="1800" dirty="0" err="1">
                          <a:latin typeface="+mn-ea"/>
                          <a:cs typeface="+mn-ea"/>
                        </a:rPr>
                        <a:t>Ofast</a:t>
                      </a:r>
                      <a:r>
                        <a:rPr lang="en-US" altLang="zh-CN" sz="1800" dirty="0">
                          <a:latin typeface="+mn-ea"/>
                          <a:cs typeface="+mn-ea"/>
                        </a:rPr>
                        <a:t>/O3</a:t>
                      </a:r>
                      <a:endParaRPr lang="zh-CN" altLang="en-US"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latin typeface="+mn-ea"/>
                        </a:rPr>
                        <a:t>优化等级</a:t>
                      </a:r>
                      <a:endParaRPr lang="zh-CN" altLang="en-US" sz="1800" dirty="0">
                        <a:latin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4821">
                <a:tc>
                  <a:txBody>
                    <a:bodyPr/>
                    <a:lstStyle/>
                    <a:p>
                      <a:endParaRPr lang="zh-CN" altLang="en-US"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latin typeface="+mn-ea"/>
                          <a:cs typeface="+mn-ea"/>
                        </a:rPr>
                        <a:t>-march=armv8.2-a</a:t>
                      </a:r>
                      <a:endParaRPr lang="en-US" altLang="zh-CN"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latin typeface="+mn-ea"/>
                        </a:rPr>
                        <a:t>指定架构</a:t>
                      </a:r>
                      <a:endParaRPr lang="zh-CN" altLang="en-US" sz="1800" dirty="0">
                        <a:latin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4821">
                <a:tc>
                  <a:txBody>
                    <a:bodyPr/>
                    <a:lstStyle/>
                    <a:p>
                      <a:endParaRPr lang="zh-CN" altLang="en-US" sz="180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latin typeface="+mn-ea"/>
                          <a:cs typeface="+mn-ea"/>
                        </a:rPr>
                        <a:t>-</a:t>
                      </a:r>
                      <a:r>
                        <a:rPr lang="en-US" altLang="zh-CN" sz="1800" dirty="0" err="1">
                          <a:latin typeface="+mn-ea"/>
                          <a:cs typeface="+mn-ea"/>
                        </a:rPr>
                        <a:t>mtune</a:t>
                      </a:r>
                      <a:r>
                        <a:rPr lang="en-US" altLang="zh-CN" sz="1800" dirty="0">
                          <a:latin typeface="+mn-ea"/>
                          <a:cs typeface="+mn-ea"/>
                        </a:rPr>
                        <a:t>=tsv110</a:t>
                      </a:r>
                      <a:endParaRPr lang="zh-CN" altLang="en-US"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latin typeface="+mn-ea"/>
                          <a:cs typeface="+mn-ea"/>
                        </a:rPr>
                        <a:t>指定</a:t>
                      </a:r>
                      <a:r>
                        <a:rPr lang="en-US" altLang="zh-CN" sz="1800" dirty="0">
                          <a:latin typeface="+mn-ea"/>
                          <a:cs typeface="+mn-ea"/>
                        </a:rPr>
                        <a:t>CPU</a:t>
                      </a:r>
                      <a:endParaRPr lang="zh-CN" altLang="en-US"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45450">
                <a:tc>
                  <a:txBody>
                    <a:bodyPr/>
                    <a:lstStyle/>
                    <a:p>
                      <a:endParaRPr lang="zh-CN" altLang="en-US" sz="180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latin typeface="+mn-ea"/>
                          <a:cs typeface="+mn-ea"/>
                        </a:rPr>
                        <a:t>-</a:t>
                      </a:r>
                      <a:r>
                        <a:rPr lang="en-US" altLang="zh-CN" sz="1800" dirty="0" err="1">
                          <a:latin typeface="+mn-ea"/>
                          <a:cs typeface="+mn-ea"/>
                        </a:rPr>
                        <a:t>ffp</a:t>
                      </a:r>
                      <a:r>
                        <a:rPr lang="en-US" altLang="zh-CN" sz="1800" dirty="0">
                          <a:latin typeface="+mn-ea"/>
                          <a:cs typeface="+mn-ea"/>
                        </a:rPr>
                        <a:t>-contract=fast</a:t>
                      </a:r>
                      <a:endParaRPr lang="zh-CN" altLang="en-US"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latin typeface="+mn-ea"/>
                        </a:rPr>
                        <a:t>使能浮点数乘加操作，将乘法与加法合并为一条乘加运算提升性能</a:t>
                      </a:r>
                      <a:endParaRPr lang="zh-CN" altLang="en-US" sz="1800" dirty="0">
                        <a:latin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4821">
                <a:tc>
                  <a:txBody>
                    <a:bodyPr/>
                    <a:lstStyle/>
                    <a:p>
                      <a:endParaRPr lang="zh-CN" altLang="en-US" sz="180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latin typeface="+mn-ea"/>
                          <a:cs typeface="+mn-ea"/>
                        </a:rPr>
                        <a:t>-</a:t>
                      </a:r>
                      <a:r>
                        <a:rPr lang="en-US" altLang="zh-CN" sz="1800" dirty="0" err="1">
                          <a:latin typeface="+mn-ea"/>
                          <a:cs typeface="+mn-ea"/>
                        </a:rPr>
                        <a:t>mathlib</a:t>
                      </a:r>
                      <a:r>
                        <a:rPr lang="en-US" altLang="zh-CN" sz="1800" dirty="0">
                          <a:latin typeface="+mn-ea"/>
                          <a:cs typeface="+mn-ea"/>
                        </a:rPr>
                        <a:t> -</a:t>
                      </a:r>
                      <a:r>
                        <a:rPr lang="en-US" altLang="zh-CN" sz="1800" dirty="0" err="1">
                          <a:latin typeface="+mn-ea"/>
                          <a:cs typeface="+mn-ea"/>
                        </a:rPr>
                        <a:t>lm</a:t>
                      </a:r>
                      <a:endParaRPr lang="zh-CN" altLang="en-US"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err="1">
                          <a:latin typeface="+mn-ea"/>
                          <a:cs typeface="+mn-ea"/>
                        </a:rPr>
                        <a:t>Mathlib</a:t>
                      </a:r>
                      <a:r>
                        <a:rPr lang="zh-CN" altLang="en-US" sz="1800" dirty="0">
                          <a:latin typeface="+mn-ea"/>
                          <a:cs typeface="+mn-ea"/>
                        </a:rPr>
                        <a:t>数学库</a:t>
                      </a:r>
                      <a:endParaRPr lang="zh-CN" altLang="en-US" sz="1800"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1" y="1005289"/>
            <a:ext cx="11246143"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编译优化选项</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16" name="文本框 15"/>
          <p:cNvSpPr txBox="1"/>
          <p:nvPr/>
        </p:nvSpPr>
        <p:spPr>
          <a:xfrm>
            <a:off x="6326973" y="2220222"/>
            <a:ext cx="5393971" cy="2461700"/>
          </a:xfrm>
          <a:prstGeom prst="rect">
            <a:avLst/>
          </a:prstGeom>
          <a:noFill/>
        </p:spPr>
        <p:txBody>
          <a:bodyPr wrap="square" rtlCol="0">
            <a:spAutoFit/>
          </a:bodyPr>
          <a:lstStyle/>
          <a:p>
            <a:pPr algn="just">
              <a:lnSpc>
                <a:spcPct val="200000"/>
              </a:lnSpc>
            </a:pPr>
            <a:r>
              <a:rPr lang="zh-CN" altLang="en-US" sz="2000" dirty="0">
                <a:latin typeface="+mn-ea"/>
              </a:rPr>
              <a:t>利用性能分析发现</a:t>
            </a:r>
            <a:r>
              <a:rPr lang="en-US" altLang="zh-CN" sz="2000" dirty="0" err="1">
                <a:latin typeface="+mn-ea"/>
              </a:rPr>
              <a:t>Ofast</a:t>
            </a:r>
            <a:r>
              <a:rPr lang="zh-CN" altLang="en-US" sz="2000" dirty="0">
                <a:latin typeface="+mn-ea"/>
              </a:rPr>
              <a:t>虽然会提升运行速度，但是会导致系统的性能相比</a:t>
            </a:r>
            <a:r>
              <a:rPr lang="en-US" altLang="zh-CN" sz="2000" dirty="0">
                <a:latin typeface="+mn-ea"/>
              </a:rPr>
              <a:t>O3</a:t>
            </a:r>
            <a:r>
              <a:rPr lang="zh-CN" altLang="en-US" sz="2000" dirty="0">
                <a:latin typeface="+mn-ea"/>
              </a:rPr>
              <a:t>有所降低，后续我们通过模拟的效果和对系统的性能分析的总体考虑，确定选择</a:t>
            </a:r>
            <a:r>
              <a:rPr lang="en-US" altLang="zh-CN" sz="2000" dirty="0" err="1">
                <a:latin typeface="+mn-ea"/>
              </a:rPr>
              <a:t>Ofast</a:t>
            </a:r>
            <a:r>
              <a:rPr lang="zh-CN" altLang="en-US" sz="2000" dirty="0">
                <a:latin typeface="+mn-ea"/>
              </a:rPr>
              <a:t>的优化等级。</a:t>
            </a:r>
            <a:endParaRPr lang="en-US" altLang="zh-CN" sz="2000" dirty="0">
              <a:latin typeface="+mn-ea"/>
            </a:endParaRPr>
          </a:p>
        </p:txBody>
      </p:sp>
      <p:pic>
        <p:nvPicPr>
          <p:cNvPr id="6" name="图片 5" descr="图表, 条形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4801" y="1564285"/>
            <a:ext cx="5852172" cy="4389129"/>
          </a:xfrm>
          <a:prstGeom prst="rect">
            <a:avLst/>
          </a:prstGeom>
        </p:spPr>
      </p:pic>
      <p:sp>
        <p:nvSpPr>
          <p:cNvPr id="3" name="文本框 2"/>
          <p:cNvSpPr txBox="1"/>
          <p:nvPr/>
        </p:nvSpPr>
        <p:spPr>
          <a:xfrm>
            <a:off x="6991350" y="5006340"/>
            <a:ext cx="4065270" cy="532130"/>
          </a:xfrm>
          <a:prstGeom prst="rect">
            <a:avLst/>
          </a:prstGeom>
          <a:noFill/>
        </p:spPr>
        <p:txBody>
          <a:bodyPr wrap="square" rtlCol="0">
            <a:spAutoFit/>
          </a:bodyPr>
          <a:p>
            <a:pPr algn="ctr">
              <a:lnSpc>
                <a:spcPts val="3440"/>
              </a:lnSpc>
            </a:pPr>
            <a:r>
              <a:rPr lang="zh-CN" altLang="en-US" sz="2000" dirty="0" smtClean="0">
                <a:solidFill>
                  <a:srgbClr val="FF0000"/>
                </a:solidFill>
                <a:latin typeface="微软雅黑" panose="020B0503020204020204" pitchFamily="34" charset="-122"/>
                <a:ea typeface="微软雅黑" panose="020B0503020204020204" pitchFamily="34" charset="-122"/>
              </a:rPr>
              <a:t>相对编译优化前提升</a:t>
            </a:r>
            <a:r>
              <a:rPr lang="en-US" altLang="zh-CN" sz="2000" dirty="0" smtClean="0">
                <a:solidFill>
                  <a:srgbClr val="FF0000"/>
                </a:solidFill>
                <a:latin typeface="微软雅黑" panose="020B0503020204020204" pitchFamily="34" charset="-122"/>
                <a:ea typeface="微软雅黑" panose="020B0503020204020204" pitchFamily="34" charset="-122"/>
              </a:rPr>
              <a:t>2.78%</a:t>
            </a:r>
            <a:endParaRPr lang="en-US" altLang="zh-CN" sz="2000"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1" y="1005289"/>
            <a:ext cx="11246143"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热点函数</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 name="文本框 4"/>
          <p:cNvSpPr txBox="1"/>
          <p:nvPr/>
        </p:nvSpPr>
        <p:spPr>
          <a:xfrm>
            <a:off x="370390" y="1683714"/>
            <a:ext cx="11350554" cy="480388"/>
          </a:xfrm>
          <a:prstGeom prst="rect">
            <a:avLst/>
          </a:prstGeom>
          <a:noFill/>
        </p:spPr>
        <p:txBody>
          <a:bodyPr wrap="square" rtlCol="0">
            <a:spAutoFit/>
          </a:bodyPr>
          <a:lstStyle/>
          <a:p>
            <a:pPr algn="l">
              <a:lnSpc>
                <a:spcPts val="3440"/>
              </a:lnSpc>
            </a:pPr>
            <a:r>
              <a:rPr lang="zh-CN" altLang="en-US" sz="2000" dirty="0">
                <a:latin typeface="+mn-ea"/>
              </a:rPr>
              <a:t>利用</a:t>
            </a:r>
            <a:r>
              <a:rPr lang="en-US" altLang="zh-CN" sz="2000" dirty="0">
                <a:latin typeface="+mn-ea"/>
              </a:rPr>
              <a:t>Python</a:t>
            </a:r>
            <a:r>
              <a:rPr lang="zh-CN" altLang="en-US" sz="2000" dirty="0">
                <a:latin typeface="+mn-ea"/>
              </a:rPr>
              <a:t>的</a:t>
            </a:r>
            <a:r>
              <a:rPr lang="en-US" altLang="zh-CN" sz="2000" dirty="0" err="1">
                <a:latin typeface="+mn-ea"/>
              </a:rPr>
              <a:t>cProfile</a:t>
            </a:r>
            <a:r>
              <a:rPr lang="zh-CN" altLang="en-US" sz="2000" dirty="0">
                <a:latin typeface="+mn-ea"/>
              </a:rPr>
              <a:t>工具分析测试案例运行时的热点函数，并基于此结果进行优化</a:t>
            </a:r>
            <a:r>
              <a:rPr lang="en-US" altLang="zh-CN" sz="2000" dirty="0">
                <a:latin typeface="+mn-ea"/>
              </a:rPr>
              <a:t>:</a:t>
            </a:r>
            <a:endParaRPr lang="zh-CN" altLang="en-US" sz="2000" dirty="0">
              <a:latin typeface="+mn-ea"/>
            </a:endParaRPr>
          </a:p>
        </p:txBody>
      </p:sp>
      <p:sp>
        <p:nvSpPr>
          <p:cNvPr id="6" name="文本框 5"/>
          <p:cNvSpPr txBox="1"/>
          <p:nvPr/>
        </p:nvSpPr>
        <p:spPr>
          <a:xfrm>
            <a:off x="370026" y="2146591"/>
            <a:ext cx="11246143" cy="973455"/>
          </a:xfrm>
          <a:prstGeom prst="rect">
            <a:avLst/>
          </a:prstGeom>
          <a:noFill/>
        </p:spPr>
        <p:txBody>
          <a:bodyPr wrap="square" rtlCol="0">
            <a:spAutoFit/>
          </a:bodyPr>
          <a:lstStyle/>
          <a:p>
            <a:pPr algn="just">
              <a:lnSpc>
                <a:spcPts val="3440"/>
              </a:lnSpc>
            </a:pPr>
            <a:r>
              <a:rPr lang="zh-CN" altLang="en-US" sz="2000" dirty="0">
                <a:latin typeface="+mn-ea"/>
              </a:rPr>
              <a:t>重点的热点函数集中在</a:t>
            </a:r>
            <a:r>
              <a:rPr lang="en-US" altLang="zh-CN" sz="2000" dirty="0">
                <a:latin typeface="+mn-ea"/>
              </a:rPr>
              <a:t>common.py</a:t>
            </a:r>
            <a:r>
              <a:rPr lang="zh-CN" altLang="en-US" sz="2000" dirty="0">
                <a:latin typeface="+mn-ea"/>
              </a:rPr>
              <a:t>中，我们对该</a:t>
            </a:r>
            <a:r>
              <a:rPr lang="en-US" altLang="zh-CN" sz="2000" dirty="0">
                <a:latin typeface="+mn-ea"/>
              </a:rPr>
              <a:t>p</a:t>
            </a:r>
            <a:r>
              <a:rPr lang="en-US" altLang="zh-CN" sz="2000" dirty="0" err="1">
                <a:latin typeface="+mn-ea"/>
              </a:rPr>
              <a:t>ython</a:t>
            </a:r>
            <a:r>
              <a:rPr lang="zh-CN" altLang="en-US" sz="2000" dirty="0">
                <a:latin typeface="+mn-ea"/>
              </a:rPr>
              <a:t>程序进行进一步的优化，对一些重复代码进行函数封装。</a:t>
            </a:r>
            <a:endParaRPr lang="zh-CN" altLang="en-US" sz="2000" dirty="0">
              <a:latin typeface="+mn-ea"/>
            </a:endParaRPr>
          </a:p>
        </p:txBody>
      </p:sp>
      <p:pic>
        <p:nvPicPr>
          <p:cNvPr id="7" name="图片 6" descr="文本&#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0501" y="3119779"/>
            <a:ext cx="5476347" cy="2873008"/>
          </a:xfrm>
          <a:prstGeom prst="rect">
            <a:avLst/>
          </a:prstGeom>
        </p:spPr>
      </p:pic>
      <p:pic>
        <p:nvPicPr>
          <p:cNvPr id="10" name="图片 9" descr="文本&#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5" y="3119779"/>
            <a:ext cx="5476347" cy="2873008"/>
          </a:xfrm>
          <a:prstGeom prst="rect">
            <a:avLst/>
          </a:prstGeom>
        </p:spPr>
      </p:pic>
      <p:sp>
        <p:nvSpPr>
          <p:cNvPr id="11" name="文本框 10"/>
          <p:cNvSpPr txBox="1"/>
          <p:nvPr/>
        </p:nvSpPr>
        <p:spPr>
          <a:xfrm>
            <a:off x="371771" y="5992590"/>
            <a:ext cx="10960372" cy="532130"/>
          </a:xfrm>
          <a:prstGeom prst="rect">
            <a:avLst/>
          </a:prstGeom>
          <a:noFill/>
        </p:spPr>
        <p:txBody>
          <a:bodyPr wrap="square" rtlCol="0">
            <a:spAutoFit/>
          </a:bodyPr>
          <a:p>
            <a:pPr algn="l">
              <a:lnSpc>
                <a:spcPts val="3440"/>
              </a:lnSpc>
            </a:pPr>
            <a:r>
              <a:rPr lang="zh-CN" altLang="en-US" sz="2000" dirty="0">
                <a:latin typeface="+mn-ea"/>
              </a:rPr>
              <a:t>将以上部分用函数进行封装后，平均大约有每秒</a:t>
            </a:r>
            <a:r>
              <a:rPr lang="en-US" altLang="zh-CN" sz="2000" dirty="0">
                <a:latin typeface="+mn-ea"/>
              </a:rPr>
              <a:t>0.3</a:t>
            </a:r>
            <a:r>
              <a:rPr lang="zh-CN" altLang="en-US" sz="2000" dirty="0">
                <a:latin typeface="+mn-ea"/>
              </a:rPr>
              <a:t>时间步的提升。</a:t>
            </a:r>
            <a:endParaRPr lang="zh-CN" altLang="en-US" sz="200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1" y="1005289"/>
            <a:ext cx="11246143"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——buffer</a:t>
            </a:r>
            <a:r>
              <a:rPr lang="zh-CN" altLang="en-US" sz="4000" b="1" dirty="0">
                <a:latin typeface="微软雅黑" panose="020B0503020204020204" pitchFamily="34" charset="-122"/>
                <a:ea typeface="微软雅黑" panose="020B0503020204020204" pitchFamily="34" charset="-122"/>
                <a:cs typeface="+mn-ea"/>
                <a:sym typeface="+mn-lt"/>
              </a:rPr>
              <a:t>参数</a:t>
            </a:r>
            <a:r>
              <a:rPr lang="zh-CN" altLang="en-US" sz="4000" b="1" dirty="0">
                <a:latin typeface="微软雅黑" panose="020B0503020204020204" pitchFamily="34" charset="-122"/>
                <a:ea typeface="微软雅黑" panose="020B0503020204020204" pitchFamily="34" charset="-122"/>
                <a:cs typeface="+mn-ea"/>
                <a:sym typeface="+mn-lt"/>
              </a:rPr>
              <a:t>优化</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3" name="文本框 2"/>
          <p:cNvSpPr txBox="1"/>
          <p:nvPr/>
        </p:nvSpPr>
        <p:spPr>
          <a:xfrm>
            <a:off x="7727315" y="1620520"/>
            <a:ext cx="4199255" cy="2079625"/>
          </a:xfrm>
          <a:prstGeom prst="rect">
            <a:avLst/>
          </a:prstGeom>
          <a:noFill/>
        </p:spPr>
        <p:txBody>
          <a:bodyPr wrap="square" rtlCol="0">
            <a:noAutofit/>
          </a:bodyPr>
          <a:p>
            <a:pPr algn="l">
              <a:lnSpc>
                <a:spcPts val="3440"/>
              </a:lnSpc>
            </a:pPr>
            <a:r>
              <a:rPr lang="en-US" altLang="zh-CN" sz="2000" dirty="0" smtClean="0">
                <a:latin typeface="+mn-ea"/>
                <a:ea typeface="微软雅黑" panose="020B0503020204020204" pitchFamily="34" charset="-122"/>
                <a:cs typeface="+mn-ea"/>
              </a:rPr>
              <a:t>buffer</a:t>
            </a:r>
            <a:r>
              <a:rPr lang="zh-CN" altLang="en-US" sz="2000" dirty="0" smtClean="0">
                <a:latin typeface="+mn-ea"/>
                <a:ea typeface="微软雅黑" panose="020B0503020204020204" pitchFamily="34" charset="-122"/>
                <a:cs typeface="+mn-ea"/>
              </a:rPr>
              <a:t>是影响域分解的一个重要参数，</a:t>
            </a:r>
            <a:r>
              <a:rPr lang="en-US" altLang="zh-CN" sz="2000" dirty="0" smtClean="0">
                <a:latin typeface="微软雅黑" panose="020B0503020204020204" pitchFamily="34" charset="-122"/>
                <a:ea typeface="微软雅黑" panose="020B0503020204020204" pitchFamily="34" charset="-122"/>
                <a:sym typeface="+mn-ea"/>
              </a:rPr>
              <a:t>buffer</a:t>
            </a:r>
            <a:r>
              <a:rPr lang="zh-CN" altLang="en-US" sz="2000" dirty="0" smtClean="0">
                <a:latin typeface="微软雅黑" panose="020B0503020204020204" pitchFamily="34" charset="-122"/>
                <a:ea typeface="微软雅黑" panose="020B0503020204020204" pitchFamily="34" charset="-122"/>
                <a:sym typeface="+mn-ea"/>
              </a:rPr>
              <a:t>过小时</a:t>
            </a:r>
            <a:r>
              <a:rPr lang="zh-CN" altLang="en-US" sz="2000" dirty="0" smtClean="0">
                <a:latin typeface="微软雅黑" panose="020B0503020204020204" pitchFamily="34" charset="-122"/>
                <a:ea typeface="微软雅黑" panose="020B0503020204020204" pitchFamily="34" charset="-122"/>
                <a:sym typeface="+mn-ea"/>
              </a:rPr>
              <a:t>粒子间的重构会导致耗时；</a:t>
            </a:r>
            <a:r>
              <a:rPr lang="en-US" altLang="zh-CN" sz="2000" dirty="0" smtClean="0">
                <a:latin typeface="微软雅黑" panose="020B0503020204020204" pitchFamily="34" charset="-122"/>
                <a:ea typeface="微软雅黑" panose="020B0503020204020204" pitchFamily="34" charset="-122"/>
                <a:sym typeface="+mn-ea"/>
              </a:rPr>
              <a:t>buffer</a:t>
            </a:r>
            <a:r>
              <a:rPr lang="zh-CN" altLang="en-US" sz="2000" dirty="0" smtClean="0">
                <a:latin typeface="微软雅黑" panose="020B0503020204020204" pitchFamily="34" charset="-122"/>
                <a:ea typeface="微软雅黑" panose="020B0503020204020204" pitchFamily="34" charset="-122"/>
                <a:sym typeface="+mn-ea"/>
              </a:rPr>
              <a:t>过大时</a:t>
            </a:r>
            <a:r>
              <a:rPr lang="zh-CN" altLang="en-US" sz="2000" dirty="0" smtClean="0">
                <a:latin typeface="微软雅黑" panose="020B0503020204020204" pitchFamily="34" charset="-122"/>
                <a:ea typeface="微软雅黑" panose="020B0503020204020204" pitchFamily="34" charset="-122"/>
                <a:sym typeface="+mn-ea"/>
              </a:rPr>
              <a:t>会致某些粒子在等待其他粒子计算时闲置，造成资源浪费。</a:t>
            </a:r>
            <a:r>
              <a:rPr lang="en-US" altLang="zh-CN" sz="2000" dirty="0" smtClean="0">
                <a:latin typeface="+mn-ea"/>
                <a:ea typeface="微软雅黑" panose="020B0503020204020204" pitchFamily="34" charset="-122"/>
                <a:cs typeface="+mn-ea"/>
              </a:rPr>
              <a:t>HOOMD-blue</a:t>
            </a:r>
            <a:r>
              <a:rPr lang="zh-CN" altLang="en-US" sz="2000" dirty="0" smtClean="0">
                <a:latin typeface="+mn-ea"/>
                <a:ea typeface="微软雅黑" panose="020B0503020204020204" pitchFamily="34" charset="-122"/>
                <a:cs typeface="+mn-ea"/>
              </a:rPr>
              <a:t>默认的</a:t>
            </a:r>
            <a:r>
              <a:rPr lang="en-US" altLang="zh-CN" sz="2000" dirty="0" smtClean="0">
                <a:latin typeface="+mn-ea"/>
                <a:ea typeface="微软雅黑" panose="020B0503020204020204" pitchFamily="34" charset="-122"/>
                <a:cs typeface="+mn-ea"/>
              </a:rPr>
              <a:t>buffer</a:t>
            </a:r>
            <a:r>
              <a:rPr lang="zh-CN" altLang="en-US" sz="2000" dirty="0" smtClean="0">
                <a:latin typeface="+mn-ea"/>
                <a:ea typeface="微软雅黑" panose="020B0503020204020204" pitchFamily="34" charset="-122"/>
                <a:cs typeface="+mn-ea"/>
              </a:rPr>
              <a:t>值为</a:t>
            </a:r>
            <a:r>
              <a:rPr lang="en-US" altLang="zh-CN" sz="2000" dirty="0" smtClean="0">
                <a:latin typeface="+mn-ea"/>
                <a:ea typeface="微软雅黑" panose="020B0503020204020204" pitchFamily="34" charset="-122"/>
                <a:cs typeface="+mn-ea"/>
              </a:rPr>
              <a:t>0.4</a:t>
            </a:r>
            <a:r>
              <a:rPr lang="zh-CN" altLang="en-US" sz="2000" dirty="0" smtClean="0">
                <a:latin typeface="+mn-ea"/>
                <a:ea typeface="微软雅黑" panose="020B0503020204020204" pitchFamily="34" charset="-122"/>
                <a:cs typeface="+mn-ea"/>
              </a:rPr>
              <a:t>，我们以</a:t>
            </a:r>
            <a:r>
              <a:rPr lang="en-US" altLang="zh-CN" sz="2000" dirty="0" smtClean="0">
                <a:latin typeface="+mn-ea"/>
                <a:ea typeface="微软雅黑" panose="020B0503020204020204" pitchFamily="34" charset="-122"/>
                <a:cs typeface="+mn-ea"/>
              </a:rPr>
              <a:t>0.1</a:t>
            </a:r>
            <a:r>
              <a:rPr lang="zh-CN" altLang="en-US" sz="2000" dirty="0" smtClean="0">
                <a:latin typeface="+mn-ea"/>
                <a:ea typeface="微软雅黑" panose="020B0503020204020204" pitchFamily="34" charset="-122"/>
                <a:cs typeface="+mn-ea"/>
              </a:rPr>
              <a:t>的步长进行</a:t>
            </a:r>
            <a:r>
              <a:rPr lang="en-US" altLang="zh-CN" sz="2000" dirty="0" smtClean="0">
                <a:latin typeface="+mn-ea"/>
                <a:ea typeface="微软雅黑" panose="020B0503020204020204" pitchFamily="34" charset="-122"/>
                <a:cs typeface="+mn-ea"/>
              </a:rPr>
              <a:t>buffer</a:t>
            </a:r>
            <a:r>
              <a:rPr lang="zh-CN" altLang="en-US" sz="2000" dirty="0" smtClean="0">
                <a:latin typeface="+mn-ea"/>
                <a:ea typeface="微软雅黑" panose="020B0503020204020204" pitchFamily="34" charset="-122"/>
                <a:cs typeface="+mn-ea"/>
              </a:rPr>
              <a:t>参数的测试：</a:t>
            </a:r>
            <a:r>
              <a:rPr lang="en-US" altLang="zh-CN" sz="2000" b="1" dirty="0" smtClean="0">
                <a:solidFill>
                  <a:srgbClr val="FF0000"/>
                </a:solidFill>
                <a:latin typeface="+mn-ea"/>
                <a:ea typeface="微软雅黑" panose="020B0503020204020204" pitchFamily="34" charset="-122"/>
                <a:cs typeface="+mn-ea"/>
              </a:rPr>
              <a:t>--buffer 0.x </a:t>
            </a:r>
            <a:r>
              <a:rPr lang="zh-CN" altLang="en-US" sz="2000" b="1" dirty="0" smtClean="0">
                <a:solidFill>
                  <a:srgbClr val="FF0000"/>
                </a:solidFill>
                <a:latin typeface="+mn-ea"/>
                <a:ea typeface="微软雅黑" panose="020B0503020204020204" pitchFamily="34" charset="-122"/>
                <a:cs typeface="+mn-ea"/>
              </a:rPr>
              <a:t>进行</a:t>
            </a:r>
            <a:r>
              <a:rPr lang="zh-CN" altLang="en-US" sz="2000" b="1" dirty="0" smtClean="0">
                <a:solidFill>
                  <a:srgbClr val="FF0000"/>
                </a:solidFill>
                <a:latin typeface="+mn-ea"/>
                <a:ea typeface="微软雅黑" panose="020B0503020204020204" pitchFamily="34" charset="-122"/>
                <a:cs typeface="+mn-ea"/>
              </a:rPr>
              <a:t>指定</a:t>
            </a:r>
            <a:endParaRPr lang="zh-CN" altLang="en-US" sz="2000" b="1" dirty="0" smtClean="0">
              <a:solidFill>
                <a:srgbClr val="FF0000"/>
              </a:solidFill>
              <a:latin typeface="+mn-ea"/>
              <a:ea typeface="微软雅黑" panose="020B0503020204020204" pitchFamily="34" charset="-122"/>
              <a:cs typeface="+mn-ea"/>
            </a:endParaRPr>
          </a:p>
        </p:txBody>
      </p:sp>
      <p:sp>
        <p:nvSpPr>
          <p:cNvPr id="5" name="文本框 4"/>
          <p:cNvSpPr txBox="1"/>
          <p:nvPr/>
        </p:nvSpPr>
        <p:spPr>
          <a:xfrm>
            <a:off x="7727315" y="5096510"/>
            <a:ext cx="3570605" cy="1414780"/>
          </a:xfrm>
          <a:prstGeom prst="rect">
            <a:avLst/>
          </a:prstGeom>
          <a:noFill/>
        </p:spPr>
        <p:txBody>
          <a:bodyPr wrap="square" rtlCol="0">
            <a:spAutoFit/>
          </a:bodyPr>
          <a:p>
            <a:pPr algn="l">
              <a:lnSpc>
                <a:spcPts val="3440"/>
              </a:lnSpc>
            </a:pPr>
            <a:r>
              <a:rPr lang="zh-CN" altLang="en-US" sz="2000" dirty="0" smtClean="0">
                <a:latin typeface="微软雅黑" panose="020B0503020204020204" pitchFamily="34" charset="-122"/>
                <a:ea typeface="微软雅黑" panose="020B0503020204020204" pitchFamily="34" charset="-122"/>
              </a:rPr>
              <a:t>可以看出</a:t>
            </a:r>
            <a:r>
              <a:rPr lang="en-US" altLang="zh-CN" sz="2000" dirty="0" smtClean="0">
                <a:solidFill>
                  <a:srgbClr val="FF0000"/>
                </a:solidFill>
                <a:latin typeface="微软雅黑" panose="020B0503020204020204" pitchFamily="34" charset="-122"/>
                <a:ea typeface="微软雅黑" panose="020B0503020204020204" pitchFamily="34" charset="-122"/>
              </a:rPr>
              <a:t>buffer</a:t>
            </a:r>
            <a:r>
              <a:rPr lang="zh-CN" altLang="en-US" sz="2000" dirty="0" smtClean="0">
                <a:solidFill>
                  <a:srgbClr val="FF0000"/>
                </a:solidFill>
                <a:latin typeface="微软雅黑" panose="020B0503020204020204" pitchFamily="34" charset="-122"/>
                <a:ea typeface="微软雅黑" panose="020B0503020204020204" pitchFamily="34" charset="-122"/>
              </a:rPr>
              <a:t>为</a:t>
            </a:r>
            <a:r>
              <a:rPr lang="en-US" altLang="zh-CN" sz="2000" dirty="0" smtClean="0">
                <a:solidFill>
                  <a:srgbClr val="FF0000"/>
                </a:solidFill>
                <a:latin typeface="微软雅黑" panose="020B0503020204020204" pitchFamily="34" charset="-122"/>
                <a:ea typeface="微软雅黑" panose="020B0503020204020204" pitchFamily="34" charset="-122"/>
              </a:rPr>
              <a:t>0.4</a:t>
            </a:r>
            <a:r>
              <a:rPr lang="zh-CN" altLang="en-US" sz="2000" dirty="0" smtClean="0">
                <a:latin typeface="微软雅黑" panose="020B0503020204020204" pitchFamily="34" charset="-122"/>
                <a:ea typeface="微软雅黑" panose="020B0503020204020204" pitchFamily="34" charset="-122"/>
              </a:rPr>
              <a:t>的时候，性能最好</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所以在程序运行时可以不指定，用默认值</a:t>
            </a:r>
            <a:r>
              <a:rPr lang="zh-CN" altLang="en-US" sz="2000" dirty="0" smtClean="0">
                <a:latin typeface="微软雅黑" panose="020B0503020204020204" pitchFamily="34" charset="-122"/>
                <a:ea typeface="微软雅黑" panose="020B0503020204020204" pitchFamily="34" charset="-122"/>
              </a:rPr>
              <a:t>即可</a:t>
            </a:r>
            <a:endParaRPr lang="zh-CN" altLang="en-US" sz="2000" dirty="0" smtClean="0">
              <a:latin typeface="微软雅黑" panose="020B0503020204020204" pitchFamily="34" charset="-122"/>
              <a:ea typeface="微软雅黑" panose="020B0503020204020204" pitchFamily="34" charset="-122"/>
            </a:endParaRPr>
          </a:p>
        </p:txBody>
      </p:sp>
      <p:pic>
        <p:nvPicPr>
          <p:cNvPr id="4" name="图片 3" descr="buffer_diff"/>
          <p:cNvPicPr>
            <a:picLocks noChangeAspect="1"/>
          </p:cNvPicPr>
          <p:nvPr/>
        </p:nvPicPr>
        <p:blipFill>
          <a:blip r:embed="rId1"/>
          <a:stretch>
            <a:fillRect/>
          </a:stretch>
        </p:blipFill>
        <p:spPr>
          <a:xfrm>
            <a:off x="611505" y="1620520"/>
            <a:ext cx="6156325" cy="4617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优化后性能分析</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cxnSp>
        <p:nvCxnSpPr>
          <p:cNvPr id="15" name="直接箭头连接符 14"/>
          <p:cNvCxnSpPr/>
          <p:nvPr/>
        </p:nvCxnSpPr>
        <p:spPr>
          <a:xfrm>
            <a:off x="2589196" y="5909912"/>
            <a:ext cx="365760" cy="317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图片 2" descr="Top-down_opt"/>
          <p:cNvPicPr>
            <a:picLocks noChangeAspect="1"/>
          </p:cNvPicPr>
          <p:nvPr/>
        </p:nvPicPr>
        <p:blipFill>
          <a:blip r:embed="rId1"/>
          <a:stretch>
            <a:fillRect/>
          </a:stretch>
        </p:blipFill>
        <p:spPr>
          <a:xfrm>
            <a:off x="313055" y="3895725"/>
            <a:ext cx="3393440" cy="2545080"/>
          </a:xfrm>
          <a:prstGeom prst="rect">
            <a:avLst/>
          </a:prstGeom>
        </p:spPr>
      </p:pic>
      <p:pic>
        <p:nvPicPr>
          <p:cNvPr id="4" name="图片 3" descr="屏幕截图 2024-10-15 234216"/>
          <p:cNvPicPr>
            <a:picLocks noChangeAspect="1"/>
          </p:cNvPicPr>
          <p:nvPr/>
        </p:nvPicPr>
        <p:blipFill>
          <a:blip r:embed="rId2"/>
          <a:stretch>
            <a:fillRect/>
          </a:stretch>
        </p:blipFill>
        <p:spPr>
          <a:xfrm>
            <a:off x="3919855" y="1897380"/>
            <a:ext cx="8155940" cy="1214120"/>
          </a:xfrm>
          <a:prstGeom prst="rect">
            <a:avLst/>
          </a:prstGeom>
        </p:spPr>
      </p:pic>
      <p:cxnSp>
        <p:nvCxnSpPr>
          <p:cNvPr id="5" name="直接箭头连接符 4"/>
          <p:cNvCxnSpPr/>
          <p:nvPr/>
        </p:nvCxnSpPr>
        <p:spPr>
          <a:xfrm>
            <a:off x="2245360" y="5479415"/>
            <a:ext cx="343535" cy="4305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6" name="图片 5" descr="Top_Waiting_MPI_calls"/>
          <p:cNvPicPr>
            <a:picLocks noChangeAspect="1"/>
          </p:cNvPicPr>
          <p:nvPr/>
        </p:nvPicPr>
        <p:blipFill>
          <a:blip r:embed="rId3"/>
          <a:stretch>
            <a:fillRect/>
          </a:stretch>
        </p:blipFill>
        <p:spPr>
          <a:xfrm>
            <a:off x="403860" y="1483995"/>
            <a:ext cx="3302635" cy="2477770"/>
          </a:xfrm>
          <a:prstGeom prst="rect">
            <a:avLst/>
          </a:prstGeom>
        </p:spPr>
      </p:pic>
      <p:graphicFrame>
        <p:nvGraphicFramePr>
          <p:cNvPr id="7" name="表格 6"/>
          <p:cNvGraphicFramePr>
            <a:graphicFrameLocks noGrp="1"/>
          </p:cNvGraphicFramePr>
          <p:nvPr>
            <p:custDataLst>
              <p:tags r:id="rId4"/>
            </p:custDataLst>
          </p:nvPr>
        </p:nvGraphicFramePr>
        <p:xfrm>
          <a:off x="4147820" y="3660775"/>
          <a:ext cx="7358380" cy="3063240"/>
        </p:xfrm>
        <a:graphic>
          <a:graphicData uri="http://schemas.openxmlformats.org/drawingml/2006/table">
            <a:tbl>
              <a:tblPr firstRow="1" bandRow="1">
                <a:tableStyleId>{F2DE63D5-997A-4646-A377-4702673A728D}</a:tableStyleId>
              </a:tblPr>
              <a:tblGrid>
                <a:gridCol w="1296670"/>
                <a:gridCol w="1226820"/>
                <a:gridCol w="1042035"/>
                <a:gridCol w="1793875"/>
                <a:gridCol w="1998980"/>
              </a:tblGrid>
              <a:tr h="824865">
                <a:tc>
                  <a:txBody>
                    <a:bodyPr/>
                    <a:p>
                      <a:r>
                        <a:rPr lang="en-US" altLang="zh-CN" dirty="0">
                          <a:latin typeface="+mn-ea"/>
                          <a:cs typeface="+mn-ea"/>
                        </a:rPr>
                        <a:t>Function</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Time(s)</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Calls</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Read(bytes)</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Written(bytes)</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p>
                      <a:r>
                        <a:rPr lang="en-US" altLang="zh-CN" dirty="0" err="1">
                          <a:latin typeface="+mn-ea"/>
                          <a:cs typeface="+mn-ea"/>
                        </a:rPr>
                        <a:t>fopen</a:t>
                      </a:r>
                      <a:endParaRPr lang="en-US" altLang="zh-CN" dirty="0" err="1">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0.6239</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2048</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p>
                      <a:r>
                        <a:rPr lang="en-US" altLang="zh-CN" dirty="0" err="1">
                          <a:latin typeface="+mn-ea"/>
                          <a:cs typeface="+mn-ea"/>
                        </a:rPr>
                        <a:t>fclose</a:t>
                      </a:r>
                      <a:endParaRPr lang="en-US" altLang="zh-CN" dirty="0" err="1">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0.1645</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1024</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p>
                      <a:r>
                        <a:rPr lang="en-US" altLang="zh-CN" dirty="0">
                          <a:latin typeface="+mn-ea"/>
                          <a:cs typeface="+mn-ea"/>
                        </a:rPr>
                        <a:t>fread</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0.0264</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2048</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3538944</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p>
                      <a:r>
                        <a:rPr lang="en-US" altLang="zh-CN" dirty="0" err="1">
                          <a:latin typeface="+mn-ea"/>
                          <a:cs typeface="+mn-ea"/>
                        </a:rPr>
                        <a:t>close</a:t>
                      </a:r>
                      <a:endParaRPr lang="en-US" altLang="zh-CN" dirty="0" err="1">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0.0241</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2177</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p>
                      <a:r>
                        <a:rPr lang="en-US" altLang="zh-CN" dirty="0">
                          <a:latin typeface="+mn-ea"/>
                          <a:cs typeface="+mn-ea"/>
                        </a:rPr>
                        <a:t>open</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0.0161</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1537</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r>
                        <a:rPr lang="en-US" altLang="zh-CN" dirty="0">
                          <a:latin typeface="+mn-ea"/>
                          <a:cs typeface="+mn-ea"/>
                        </a:rPr>
                        <a:t>0</a:t>
                      </a:r>
                      <a:endParaRPr lang="en-US" altLang="zh-CN" dirty="0">
                        <a:latin typeface="+mn-ea"/>
                        <a:cs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 name="文本框 9"/>
          <p:cNvSpPr txBox="1"/>
          <p:nvPr/>
        </p:nvSpPr>
        <p:spPr>
          <a:xfrm>
            <a:off x="4148001" y="3176624"/>
            <a:ext cx="4352081" cy="492571"/>
          </a:xfrm>
          <a:prstGeom prst="rect">
            <a:avLst/>
          </a:prstGeom>
          <a:noFill/>
        </p:spPr>
        <p:txBody>
          <a:bodyPr wrap="square" rtlCol="0">
            <a:spAutoFit/>
          </a:bodyPr>
          <a:p>
            <a:pPr algn="l">
              <a:lnSpc>
                <a:spcPts val="3440"/>
              </a:lnSpc>
            </a:pPr>
            <a:r>
              <a:rPr lang="en-US" altLang="zh-CN" sz="2400" dirty="0">
                <a:solidFill>
                  <a:srgbClr val="FF0000"/>
                </a:solidFill>
                <a:latin typeface="微软雅黑" panose="020B0503020204020204" pitchFamily="34" charset="-122"/>
                <a:ea typeface="微软雅黑" panose="020B0503020204020204" pitchFamily="34" charset="-122"/>
              </a:rPr>
              <a:t>Top IO calls by times:</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28061" y="1027791"/>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团队介绍</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pic>
        <p:nvPicPr>
          <p:cNvPr id="7" name="图片 6" descr="卡通画&#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946" y="2021191"/>
            <a:ext cx="2097025" cy="2439677"/>
          </a:xfrm>
          <a:prstGeom prst="rect">
            <a:avLst/>
          </a:prstGeom>
        </p:spPr>
      </p:pic>
      <p:sp>
        <p:nvSpPr>
          <p:cNvPr id="9" name="文本框 8"/>
          <p:cNvSpPr txBox="1"/>
          <p:nvPr/>
        </p:nvSpPr>
        <p:spPr>
          <a:xfrm>
            <a:off x="2491971" y="1837683"/>
            <a:ext cx="9070109" cy="1352422"/>
          </a:xfrm>
          <a:prstGeom prst="rect">
            <a:avLst/>
          </a:prstGeom>
          <a:noFill/>
        </p:spPr>
        <p:txBody>
          <a:bodyPr wrap="square" rtlCol="0">
            <a:spAutoFit/>
          </a:bodyPr>
          <a:lstStyle/>
          <a:p>
            <a:pPr algn="just">
              <a:lnSpc>
                <a:spcPts val="3440"/>
              </a:lnSpc>
            </a:pPr>
            <a:r>
              <a:rPr lang="zh-CN" altLang="en-US" sz="2000" dirty="0">
                <a:solidFill>
                  <a:srgbClr val="FF0000"/>
                </a:solidFill>
                <a:latin typeface="+mn-ea"/>
              </a:rPr>
              <a:t>南科大学生超算队</a:t>
            </a:r>
            <a:r>
              <a:rPr lang="zh-CN" altLang="en-US" sz="2000" dirty="0">
                <a:latin typeface="+mn-ea"/>
              </a:rPr>
              <a:t>为南方科技大学科学与工程计算中心和计算机科学与工程系共同支持的</a:t>
            </a:r>
            <a:r>
              <a:rPr lang="zh-CN" altLang="en-US" sz="2000" dirty="0">
                <a:solidFill>
                  <a:srgbClr val="FF0000"/>
                </a:solidFill>
                <a:latin typeface="+mn-ea"/>
              </a:rPr>
              <a:t>学生自治团队</a:t>
            </a:r>
            <a:r>
              <a:rPr lang="zh-CN" altLang="en-US" sz="2000" dirty="0">
                <a:latin typeface="+mn-ea"/>
              </a:rPr>
              <a:t>，成立于</a:t>
            </a:r>
            <a:r>
              <a:rPr lang="en-US" altLang="zh-CN" sz="2000" dirty="0">
                <a:latin typeface="+mn-ea"/>
              </a:rPr>
              <a:t>2018</a:t>
            </a:r>
            <a:r>
              <a:rPr lang="zh-CN" altLang="en-US" sz="2000" dirty="0">
                <a:latin typeface="+mn-ea"/>
              </a:rPr>
              <a:t>年秋季。南科启明团队为学生超算队一部分。</a:t>
            </a:r>
            <a:endParaRPr lang="zh-CN" altLang="en-US" sz="2000" dirty="0">
              <a:latin typeface="+mn-ea"/>
            </a:endParaRPr>
          </a:p>
        </p:txBody>
      </p:sp>
      <p:sp>
        <p:nvSpPr>
          <p:cNvPr id="10" name="文本框 9"/>
          <p:cNvSpPr txBox="1"/>
          <p:nvPr/>
        </p:nvSpPr>
        <p:spPr>
          <a:xfrm>
            <a:off x="2491971" y="3196003"/>
            <a:ext cx="9070109" cy="3096489"/>
          </a:xfrm>
          <a:prstGeom prst="rect">
            <a:avLst/>
          </a:prstGeom>
          <a:noFill/>
        </p:spPr>
        <p:txBody>
          <a:bodyPr wrap="square" rtlCol="0">
            <a:spAutoFit/>
          </a:bodyPr>
          <a:lstStyle/>
          <a:p>
            <a:pPr algn="l">
              <a:lnSpc>
                <a:spcPts val="3440"/>
              </a:lnSpc>
            </a:pPr>
            <a:r>
              <a:rPr lang="zh-CN" altLang="en-US" sz="2000" b="1" dirty="0">
                <a:latin typeface="+mn-ea"/>
              </a:rPr>
              <a:t>学生超算队过去主要成绩：</a:t>
            </a:r>
            <a:endParaRPr lang="en-US" altLang="zh-CN" sz="2000" b="1" dirty="0">
              <a:latin typeface="+mn-ea"/>
            </a:endParaRPr>
          </a:p>
          <a:p>
            <a:pPr marL="342900" indent="-342900" algn="l">
              <a:lnSpc>
                <a:spcPts val="3440"/>
              </a:lnSpc>
              <a:buFont typeface="Wingdings" panose="05000000000000000000" pitchFamily="2" charset="2"/>
              <a:buChar char="l"/>
            </a:pPr>
            <a:r>
              <a:rPr lang="en-US" altLang="zh-CN" sz="2000" b="1" dirty="0">
                <a:latin typeface="+mn-ea"/>
              </a:rPr>
              <a:t>ASC </a:t>
            </a:r>
            <a:r>
              <a:rPr lang="zh-CN" altLang="en-US" sz="2000" b="1" dirty="0">
                <a:latin typeface="+mn-ea"/>
              </a:rPr>
              <a:t>世界大学生超算大赛  </a:t>
            </a:r>
            <a:r>
              <a:rPr lang="zh-CN" altLang="en-US" sz="2000" b="1" dirty="0">
                <a:solidFill>
                  <a:srgbClr val="FF0000"/>
                </a:solidFill>
                <a:latin typeface="+mn-ea"/>
              </a:rPr>
              <a:t>一等奖</a:t>
            </a:r>
            <a:r>
              <a:rPr lang="en-US" altLang="zh-CN" sz="2000" b="1" dirty="0">
                <a:solidFill>
                  <a:srgbClr val="FF0000"/>
                </a:solidFill>
                <a:latin typeface="+mn-ea"/>
              </a:rPr>
              <a:t>4</a:t>
            </a:r>
            <a:r>
              <a:rPr lang="zh-CN" altLang="en-US" sz="2000" b="1" dirty="0">
                <a:solidFill>
                  <a:srgbClr val="FF0000"/>
                </a:solidFill>
                <a:latin typeface="+mn-ea"/>
              </a:rPr>
              <a:t>次，超级团队奖</a:t>
            </a:r>
            <a:r>
              <a:rPr lang="en-US" altLang="zh-CN" sz="2000" b="1" dirty="0">
                <a:solidFill>
                  <a:srgbClr val="FF0000"/>
                </a:solidFill>
                <a:latin typeface="+mn-ea"/>
              </a:rPr>
              <a:t>2</a:t>
            </a:r>
            <a:r>
              <a:rPr lang="zh-CN" altLang="en-US" sz="2000" b="1" dirty="0">
                <a:solidFill>
                  <a:srgbClr val="FF0000"/>
                </a:solidFill>
                <a:latin typeface="+mn-ea"/>
              </a:rPr>
              <a:t>次，应用创新奖</a:t>
            </a:r>
            <a:r>
              <a:rPr lang="en-US" altLang="zh-CN" sz="2000" b="1" dirty="0">
                <a:solidFill>
                  <a:srgbClr val="FF0000"/>
                </a:solidFill>
                <a:latin typeface="+mn-ea"/>
              </a:rPr>
              <a:t>1</a:t>
            </a:r>
            <a:r>
              <a:rPr lang="zh-CN" altLang="en-US" sz="2000" b="1" dirty="0">
                <a:solidFill>
                  <a:srgbClr val="FF0000"/>
                </a:solidFill>
                <a:latin typeface="+mn-ea"/>
              </a:rPr>
              <a:t>次</a:t>
            </a:r>
            <a:endParaRPr lang="en-US" altLang="zh-CN" sz="2000" b="1" dirty="0">
              <a:solidFill>
                <a:srgbClr val="FF0000"/>
              </a:solidFill>
              <a:latin typeface="+mn-ea"/>
            </a:endParaRPr>
          </a:p>
          <a:p>
            <a:pPr marL="342900" indent="-342900" algn="l">
              <a:lnSpc>
                <a:spcPts val="3440"/>
              </a:lnSpc>
              <a:buFont typeface="Wingdings" panose="05000000000000000000" pitchFamily="2" charset="2"/>
              <a:buChar char="l"/>
            </a:pPr>
            <a:r>
              <a:rPr lang="en-US" altLang="zh-CN" sz="2000" b="1" dirty="0">
                <a:latin typeface="+mn-ea"/>
              </a:rPr>
              <a:t>APAC HPC-AI </a:t>
            </a:r>
            <a:r>
              <a:rPr lang="zh-CN" altLang="en-US" sz="2000" b="1" dirty="0">
                <a:latin typeface="+mn-ea"/>
              </a:rPr>
              <a:t>亚太超算大赛</a:t>
            </a:r>
            <a:r>
              <a:rPr lang="en-US" altLang="zh-CN" sz="2000" b="1" dirty="0">
                <a:latin typeface="+mn-ea"/>
              </a:rPr>
              <a:t> </a:t>
            </a:r>
            <a:r>
              <a:rPr lang="zh-CN" altLang="en-US" sz="2000" b="1" dirty="0">
                <a:solidFill>
                  <a:srgbClr val="FF0000"/>
                </a:solidFill>
                <a:latin typeface="+mn-ea"/>
              </a:rPr>
              <a:t>冠军</a:t>
            </a:r>
            <a:r>
              <a:rPr lang="en-US" altLang="zh-CN" sz="2000" b="1" dirty="0">
                <a:solidFill>
                  <a:srgbClr val="FF0000"/>
                </a:solidFill>
                <a:latin typeface="+mn-ea"/>
              </a:rPr>
              <a:t>1</a:t>
            </a:r>
            <a:r>
              <a:rPr lang="zh-CN" altLang="en-US" sz="2000" b="1" dirty="0">
                <a:solidFill>
                  <a:srgbClr val="FF0000"/>
                </a:solidFill>
                <a:latin typeface="+mn-ea"/>
              </a:rPr>
              <a:t>次，亚军</a:t>
            </a:r>
            <a:r>
              <a:rPr lang="en-US" altLang="zh-CN" sz="2000" b="1" dirty="0">
                <a:solidFill>
                  <a:srgbClr val="FF0000"/>
                </a:solidFill>
                <a:latin typeface="+mn-ea"/>
              </a:rPr>
              <a:t>2</a:t>
            </a:r>
            <a:r>
              <a:rPr lang="zh-CN" altLang="en-US" sz="2000" b="1" dirty="0">
                <a:solidFill>
                  <a:srgbClr val="FF0000"/>
                </a:solidFill>
                <a:latin typeface="+mn-ea"/>
              </a:rPr>
              <a:t>次，季军</a:t>
            </a:r>
            <a:r>
              <a:rPr lang="en-US" altLang="zh-CN" sz="2000" b="1" dirty="0">
                <a:solidFill>
                  <a:srgbClr val="FF0000"/>
                </a:solidFill>
                <a:latin typeface="+mn-ea"/>
              </a:rPr>
              <a:t>1</a:t>
            </a:r>
            <a:r>
              <a:rPr lang="zh-CN" altLang="en-US" sz="2000" b="1" dirty="0">
                <a:solidFill>
                  <a:srgbClr val="FF0000"/>
                </a:solidFill>
                <a:latin typeface="+mn-ea"/>
              </a:rPr>
              <a:t>次，</a:t>
            </a:r>
            <a:r>
              <a:rPr lang="en-US" altLang="zh-CN" sz="2000" b="1" dirty="0">
                <a:solidFill>
                  <a:srgbClr val="FF0000"/>
                </a:solidFill>
                <a:latin typeface="+mn-ea"/>
              </a:rPr>
              <a:t>AI</a:t>
            </a:r>
            <a:r>
              <a:rPr lang="zh-CN" altLang="en-US" sz="2000" b="1" dirty="0">
                <a:solidFill>
                  <a:srgbClr val="FF0000"/>
                </a:solidFill>
                <a:latin typeface="+mn-ea"/>
              </a:rPr>
              <a:t>特别奖</a:t>
            </a:r>
            <a:r>
              <a:rPr lang="en-US" altLang="zh-CN" sz="2000" b="1" dirty="0">
                <a:solidFill>
                  <a:srgbClr val="FF0000"/>
                </a:solidFill>
                <a:latin typeface="+mn-ea"/>
              </a:rPr>
              <a:t>1</a:t>
            </a:r>
            <a:r>
              <a:rPr lang="zh-CN" altLang="en-US" sz="2000" b="1" dirty="0">
                <a:solidFill>
                  <a:srgbClr val="FF0000"/>
                </a:solidFill>
                <a:latin typeface="+mn-ea"/>
              </a:rPr>
              <a:t>次</a:t>
            </a:r>
            <a:endParaRPr lang="en-US" altLang="zh-CN" sz="2000" b="1" dirty="0">
              <a:solidFill>
                <a:srgbClr val="FF0000"/>
              </a:solidFill>
              <a:latin typeface="+mn-ea"/>
            </a:endParaRPr>
          </a:p>
          <a:p>
            <a:pPr marL="342900" indent="-342900" algn="l">
              <a:lnSpc>
                <a:spcPts val="3440"/>
              </a:lnSpc>
              <a:buFont typeface="Wingdings" panose="05000000000000000000" pitchFamily="2" charset="2"/>
              <a:buChar char="l"/>
            </a:pPr>
            <a:r>
              <a:rPr lang="en-US" altLang="zh-CN" sz="2000" b="1" dirty="0">
                <a:latin typeface="+mn-ea"/>
              </a:rPr>
              <a:t>SC-21 </a:t>
            </a:r>
            <a:r>
              <a:rPr lang="zh-CN" altLang="en-US" sz="2000" b="1" dirty="0">
                <a:latin typeface="+mn-ea"/>
              </a:rPr>
              <a:t>国际超算大赛 </a:t>
            </a:r>
            <a:r>
              <a:rPr lang="zh-CN" altLang="en-US" sz="2000" b="1" dirty="0">
                <a:solidFill>
                  <a:srgbClr val="FF0000"/>
                </a:solidFill>
                <a:latin typeface="+mn-ea"/>
              </a:rPr>
              <a:t>三等奖 </a:t>
            </a:r>
            <a:r>
              <a:rPr lang="en-US" altLang="zh-CN" sz="2000" b="1" dirty="0">
                <a:solidFill>
                  <a:srgbClr val="FF0000"/>
                </a:solidFill>
                <a:latin typeface="+mn-ea"/>
              </a:rPr>
              <a:t>&amp; </a:t>
            </a:r>
            <a:r>
              <a:rPr lang="zh-CN" altLang="en-US" sz="2000" b="1" dirty="0">
                <a:solidFill>
                  <a:srgbClr val="FF0000"/>
                </a:solidFill>
                <a:latin typeface="+mn-ea"/>
              </a:rPr>
              <a:t>最高性能奖</a:t>
            </a:r>
            <a:endParaRPr lang="en-US" altLang="zh-CN" sz="2000" b="1" dirty="0">
              <a:solidFill>
                <a:srgbClr val="FF0000"/>
              </a:solidFill>
              <a:latin typeface="+mn-ea"/>
            </a:endParaRPr>
          </a:p>
          <a:p>
            <a:pPr marL="342900" indent="-342900" algn="l">
              <a:lnSpc>
                <a:spcPts val="3440"/>
              </a:lnSpc>
              <a:buFont typeface="Wingdings" panose="05000000000000000000" pitchFamily="2" charset="2"/>
              <a:buChar char="l"/>
            </a:pPr>
            <a:r>
              <a:rPr lang="en-US" altLang="zh-CN" sz="2000" b="1" dirty="0">
                <a:latin typeface="+mn-ea"/>
              </a:rPr>
              <a:t>ISC-22 </a:t>
            </a:r>
            <a:r>
              <a:rPr lang="zh-CN" altLang="en-US" sz="2000" b="1" dirty="0">
                <a:latin typeface="+mn-ea"/>
              </a:rPr>
              <a:t>国际超算大赛 </a:t>
            </a:r>
            <a:r>
              <a:rPr lang="zh-CN" altLang="en-US" sz="2000" b="1" dirty="0">
                <a:solidFill>
                  <a:srgbClr val="FF0000"/>
                </a:solidFill>
                <a:latin typeface="+mn-ea"/>
              </a:rPr>
              <a:t>季军</a:t>
            </a:r>
            <a:endParaRPr lang="en-US" altLang="zh-CN" sz="2000" b="1" dirty="0">
              <a:solidFill>
                <a:srgbClr val="FF0000"/>
              </a:solidFill>
              <a:latin typeface="+mn-ea"/>
            </a:endParaRPr>
          </a:p>
          <a:p>
            <a:pPr marL="342900" indent="-342900" algn="l">
              <a:lnSpc>
                <a:spcPts val="3440"/>
              </a:lnSpc>
              <a:buFont typeface="Wingdings" panose="05000000000000000000" pitchFamily="2" charset="2"/>
              <a:buChar char="l"/>
            </a:pPr>
            <a:r>
              <a:rPr lang="en-US" altLang="zh-CN" sz="2000" b="1" dirty="0">
                <a:latin typeface="+mn-ea"/>
              </a:rPr>
              <a:t>IndySCC-22 </a:t>
            </a:r>
            <a:r>
              <a:rPr lang="zh-CN" altLang="en-US" sz="2000" b="1" dirty="0">
                <a:latin typeface="+mn-ea"/>
              </a:rPr>
              <a:t>国际超算大赛 </a:t>
            </a:r>
            <a:r>
              <a:rPr lang="zh-CN" altLang="en-US" sz="2000" b="1" dirty="0">
                <a:solidFill>
                  <a:srgbClr val="FF0000"/>
                </a:solidFill>
                <a:latin typeface="+mn-ea"/>
              </a:rPr>
              <a:t>亚军</a:t>
            </a:r>
            <a:endParaRPr lang="en-US" altLang="zh-CN" sz="2000" b="1" dirty="0">
              <a:solidFill>
                <a:srgbClr val="FF0000"/>
              </a:solidFill>
              <a:latin typeface="+mn-ea"/>
            </a:endParaRPr>
          </a:p>
          <a:p>
            <a:pPr marL="342900" indent="-342900" algn="l">
              <a:lnSpc>
                <a:spcPts val="3440"/>
              </a:lnSpc>
              <a:buFont typeface="Wingdings" panose="05000000000000000000" pitchFamily="2" charset="2"/>
              <a:buChar char="l"/>
            </a:pPr>
            <a:r>
              <a:rPr lang="en-US" altLang="zh-CN" sz="2000" b="1" dirty="0">
                <a:latin typeface="+mn-ea"/>
              </a:rPr>
              <a:t>2023 </a:t>
            </a:r>
            <a:r>
              <a:rPr lang="zh-CN" altLang="en-US" sz="2000" b="1" dirty="0">
                <a:latin typeface="+mn-ea"/>
              </a:rPr>
              <a:t>鲲鹏应用创新大赛 </a:t>
            </a:r>
            <a:r>
              <a:rPr lang="zh-CN" altLang="en-US" sz="2000" b="1" dirty="0">
                <a:solidFill>
                  <a:srgbClr val="FF0000"/>
                </a:solidFill>
                <a:latin typeface="+mn-ea"/>
              </a:rPr>
              <a:t>广东赛区一等奖，最终入围全国总决赛</a:t>
            </a:r>
            <a:endParaRPr lang="en-US" altLang="zh-CN" sz="2000" b="1" dirty="0">
              <a:solidFill>
                <a:srgbClr val="FF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155005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优化前后性能对比</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3" name="矩形: 圆角 2"/>
          <p:cNvSpPr/>
          <p:nvPr/>
        </p:nvSpPr>
        <p:spPr>
          <a:xfrm>
            <a:off x="221543" y="1522011"/>
            <a:ext cx="11803309" cy="2624677"/>
          </a:xfrm>
          <a:prstGeom prst="roundRect">
            <a:avLst/>
          </a:prstGeom>
          <a:solidFill>
            <a:schemeClr val="tx2"/>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形用户界面, 应用程序&#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8399" y="1634871"/>
            <a:ext cx="10659963" cy="1207390"/>
          </a:xfrm>
          <a:prstGeom prst="rect">
            <a:avLst/>
          </a:prstGeom>
        </p:spPr>
      </p:pic>
      <p:sp>
        <p:nvSpPr>
          <p:cNvPr id="10" name="矩形: 圆角 9"/>
          <p:cNvSpPr/>
          <p:nvPr/>
        </p:nvSpPr>
        <p:spPr>
          <a:xfrm>
            <a:off x="196725" y="4195206"/>
            <a:ext cx="11803309" cy="2624677"/>
          </a:xfrm>
          <a:prstGeom prst="roundRect">
            <a:avLst/>
          </a:prstGeom>
          <a:solidFill>
            <a:schemeClr val="tx2"/>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descr="图片包含 文本&#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796" y="4377287"/>
            <a:ext cx="5296695" cy="2260514"/>
          </a:xfrm>
          <a:prstGeom prst="rect">
            <a:avLst/>
          </a:prstGeom>
        </p:spPr>
      </p:pic>
      <p:sp>
        <p:nvSpPr>
          <p:cNvPr id="15" name="矩形 14"/>
          <p:cNvSpPr/>
          <p:nvPr/>
        </p:nvSpPr>
        <p:spPr>
          <a:xfrm>
            <a:off x="7747000" y="2166369"/>
            <a:ext cx="901700" cy="27684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067799" y="2304791"/>
            <a:ext cx="2360563" cy="528350"/>
          </a:xfrm>
          <a:prstGeom prst="rect">
            <a:avLst/>
          </a:prstGeom>
          <a:noFill/>
        </p:spPr>
        <p:txBody>
          <a:bodyPr wrap="square" rtlCol="0">
            <a:spAutoFit/>
          </a:bodyPr>
          <a:lstStyle/>
          <a:p>
            <a:pPr algn="l">
              <a:lnSpc>
                <a:spcPts val="3440"/>
              </a:lnSpc>
            </a:pPr>
            <a:r>
              <a:rPr lang="en-US" altLang="zh-CN" sz="3200" dirty="0">
                <a:solidFill>
                  <a:srgbClr val="FF0000"/>
                </a:solidFill>
                <a:latin typeface="微软雅黑" panose="020B0503020204020204" pitchFamily="34" charset="-122"/>
                <a:ea typeface="微软雅黑" panose="020B0503020204020204" pitchFamily="34" charset="-122"/>
              </a:rPr>
              <a:t>CPI:1.0293</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689100" y="5038778"/>
            <a:ext cx="901700" cy="27684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828800" y="5557044"/>
            <a:ext cx="1257300" cy="27684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894679" y="4399235"/>
            <a:ext cx="4178300" cy="528350"/>
          </a:xfrm>
          <a:prstGeom prst="rect">
            <a:avLst/>
          </a:prstGeom>
          <a:noFill/>
        </p:spPr>
        <p:txBody>
          <a:bodyPr wrap="square" rtlCol="0">
            <a:spAutoFit/>
          </a:bodyPr>
          <a:lstStyle/>
          <a:p>
            <a:pPr algn="l">
              <a:lnSpc>
                <a:spcPts val="3440"/>
              </a:lnSpc>
            </a:pPr>
            <a:r>
              <a:rPr lang="en-US" altLang="zh-CN" sz="3200" dirty="0">
                <a:solidFill>
                  <a:srgbClr val="FF0000"/>
                </a:solidFill>
                <a:latin typeface="微软雅黑" panose="020B0503020204020204" pitchFamily="34" charset="-122"/>
                <a:ea typeface="微软雅黑" panose="020B0503020204020204" pitchFamily="34" charset="-122"/>
              </a:rPr>
              <a:t>Mem.Bound:41.12%</a:t>
            </a:r>
            <a:endParaRPr lang="zh-CN" altLang="en-US" sz="3200" dirty="0">
              <a:solidFill>
                <a:srgbClr val="FF0000"/>
              </a:solidFill>
              <a:latin typeface="微软雅黑" panose="020B0503020204020204" pitchFamily="34" charset="-122"/>
              <a:ea typeface="微软雅黑" panose="020B0503020204020204" pitchFamily="34" charset="-122"/>
            </a:endParaRPr>
          </a:p>
        </p:txBody>
      </p:sp>
      <p:pic>
        <p:nvPicPr>
          <p:cNvPr id="4" name="图片 3" descr="屏幕截图 2024-10-15 234239"/>
          <p:cNvPicPr>
            <a:picLocks noChangeAspect="1"/>
          </p:cNvPicPr>
          <p:nvPr/>
        </p:nvPicPr>
        <p:blipFill>
          <a:blip r:embed="rId3"/>
          <a:stretch>
            <a:fillRect/>
          </a:stretch>
        </p:blipFill>
        <p:spPr>
          <a:xfrm>
            <a:off x="6170295" y="4377055"/>
            <a:ext cx="5751830" cy="2231390"/>
          </a:xfrm>
          <a:prstGeom prst="rect">
            <a:avLst/>
          </a:prstGeom>
        </p:spPr>
      </p:pic>
      <p:pic>
        <p:nvPicPr>
          <p:cNvPr id="7" name="图片 6" descr="屏幕截图 2024-10-15 234216"/>
          <p:cNvPicPr>
            <a:picLocks noChangeAspect="1"/>
          </p:cNvPicPr>
          <p:nvPr/>
        </p:nvPicPr>
        <p:blipFill>
          <a:blip r:embed="rId4"/>
          <a:stretch>
            <a:fillRect/>
          </a:stretch>
        </p:blipFill>
        <p:spPr>
          <a:xfrm>
            <a:off x="668655" y="2918460"/>
            <a:ext cx="10858500" cy="1021080"/>
          </a:xfrm>
          <a:prstGeom prst="rect">
            <a:avLst/>
          </a:prstGeom>
        </p:spPr>
      </p:pic>
      <p:sp>
        <p:nvSpPr>
          <p:cNvPr id="25" name="矩形 24"/>
          <p:cNvSpPr/>
          <p:nvPr/>
        </p:nvSpPr>
        <p:spPr>
          <a:xfrm>
            <a:off x="5262880" y="3516630"/>
            <a:ext cx="810260" cy="1892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163435" y="5035550"/>
            <a:ext cx="982980" cy="29908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244715" y="5483860"/>
            <a:ext cx="1381125" cy="2768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9067799" y="3313806"/>
            <a:ext cx="2360563" cy="532130"/>
          </a:xfrm>
          <a:prstGeom prst="rect">
            <a:avLst/>
          </a:prstGeom>
          <a:noFill/>
        </p:spPr>
        <p:txBody>
          <a:bodyPr wrap="square" rtlCol="0">
            <a:spAutoFit/>
          </a:bodyPr>
          <a:p>
            <a:pPr algn="l">
              <a:lnSpc>
                <a:spcPts val="3440"/>
              </a:lnSpc>
            </a:pPr>
            <a:r>
              <a:rPr lang="en-US" altLang="zh-CN" sz="3200" dirty="0">
                <a:solidFill>
                  <a:srgbClr val="FF0000"/>
                </a:solidFill>
                <a:latin typeface="微软雅黑" panose="020B0503020204020204" pitchFamily="34" charset="-122"/>
                <a:ea typeface="微软雅黑" panose="020B0503020204020204" pitchFamily="34" charset="-122"/>
              </a:rPr>
              <a:t>CPI:0.9909</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7538559" y="4401140"/>
            <a:ext cx="4178300" cy="532130"/>
          </a:xfrm>
          <a:prstGeom prst="rect">
            <a:avLst/>
          </a:prstGeom>
          <a:noFill/>
        </p:spPr>
        <p:txBody>
          <a:bodyPr wrap="square" rtlCol="0">
            <a:spAutoFit/>
          </a:bodyPr>
          <a:p>
            <a:pPr algn="l">
              <a:lnSpc>
                <a:spcPts val="3440"/>
              </a:lnSpc>
            </a:pPr>
            <a:r>
              <a:rPr lang="en-US" altLang="zh-CN" sz="3200" dirty="0">
                <a:solidFill>
                  <a:srgbClr val="FF0000"/>
                </a:solidFill>
                <a:latin typeface="微软雅黑" panose="020B0503020204020204" pitchFamily="34" charset="-122"/>
                <a:ea typeface="微软雅黑" panose="020B0503020204020204" pitchFamily="34" charset="-122"/>
              </a:rPr>
              <a:t>Mem.Bound:37.56%</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30" name="下箭头 29"/>
          <p:cNvSpPr/>
          <p:nvPr/>
        </p:nvSpPr>
        <p:spPr>
          <a:xfrm>
            <a:off x="10180320" y="2833370"/>
            <a:ext cx="304800" cy="480695"/>
          </a:xfrm>
          <a:prstGeom prst="down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右箭头 30"/>
          <p:cNvSpPr/>
          <p:nvPr/>
        </p:nvSpPr>
        <p:spPr>
          <a:xfrm>
            <a:off x="5952490" y="4401185"/>
            <a:ext cx="1586230" cy="526415"/>
          </a:xfrm>
          <a:prstGeom prst="right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拓展性测试</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7" name="文本框 6"/>
          <p:cNvSpPr txBox="1"/>
          <p:nvPr/>
        </p:nvSpPr>
        <p:spPr>
          <a:xfrm>
            <a:off x="6793119" y="1681677"/>
            <a:ext cx="4420600" cy="2399665"/>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四节点（</a:t>
            </a:r>
            <a:r>
              <a:rPr lang="en-US" altLang="zh-CN" sz="2000" dirty="0">
                <a:latin typeface="微软雅黑" panose="020B0503020204020204" pitchFamily="34" charset="-122"/>
                <a:ea typeface="微软雅黑" panose="020B0503020204020204" pitchFamily="34" charset="-122"/>
              </a:rPr>
              <a:t>512</a:t>
            </a:r>
            <a:r>
              <a:rPr lang="zh-CN" altLang="en-US" sz="2000" dirty="0">
                <a:latin typeface="微软雅黑" panose="020B0503020204020204" pitchFamily="34" charset="-122"/>
                <a:ea typeface="微软雅黑" panose="020B0503020204020204" pitchFamily="34" charset="-122"/>
              </a:rPr>
              <a:t>核）相对两节点（</a:t>
            </a:r>
            <a:r>
              <a:rPr lang="en-US" altLang="zh-CN" sz="2000" dirty="0">
                <a:latin typeface="微软雅黑" panose="020B0503020204020204" pitchFamily="34" charset="-122"/>
                <a:ea typeface="微软雅黑" panose="020B0503020204020204" pitchFamily="34" charset="-122"/>
              </a:rPr>
              <a:t>258</a:t>
            </a:r>
            <a:r>
              <a:rPr lang="zh-CN" altLang="en-US" sz="2000" dirty="0">
                <a:latin typeface="微软雅黑" panose="020B0503020204020204" pitchFamily="34" charset="-122"/>
                <a:ea typeface="微软雅黑" panose="020B0503020204020204" pitchFamily="34" charset="-122"/>
              </a:rPr>
              <a:t>核）有</a:t>
            </a:r>
            <a:r>
              <a:rPr lang="en-US" altLang="zh-CN" sz="2000" b="1" dirty="0">
                <a:solidFill>
                  <a:srgbClr val="FF0000"/>
                </a:solidFill>
                <a:latin typeface="微软雅黑" panose="020B0503020204020204" pitchFamily="34" charset="-122"/>
                <a:ea typeface="微软雅黑" panose="020B0503020204020204" pitchFamily="34" charset="-122"/>
              </a:rPr>
              <a:t>80.40%</a:t>
            </a:r>
            <a:r>
              <a:rPr lang="zh-CN" altLang="en-US" sz="2000" dirty="0">
                <a:latin typeface="微软雅黑" panose="020B0503020204020204" pitchFamily="34" charset="-122"/>
                <a:ea typeface="微软雅黑" panose="020B0503020204020204" pitchFamily="34" charset="-122"/>
              </a:rPr>
              <a:t>的提升</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八</a:t>
            </a:r>
            <a:r>
              <a:rPr lang="zh-CN" altLang="en-US" sz="2000" dirty="0">
                <a:latin typeface="微软雅黑" panose="020B0503020204020204" pitchFamily="34" charset="-122"/>
                <a:ea typeface="微软雅黑" panose="020B0503020204020204" pitchFamily="34" charset="-122"/>
                <a:sym typeface="+mn-ea"/>
              </a:rPr>
              <a:t>节点（</a:t>
            </a:r>
            <a:r>
              <a:rPr lang="en-US" altLang="zh-CN" sz="2000" dirty="0">
                <a:latin typeface="微软雅黑" panose="020B0503020204020204" pitchFamily="34" charset="-122"/>
                <a:ea typeface="微软雅黑" panose="020B0503020204020204" pitchFamily="34" charset="-122"/>
                <a:sym typeface="+mn-ea"/>
              </a:rPr>
              <a:t>1024</a:t>
            </a:r>
            <a:r>
              <a:rPr lang="zh-CN" altLang="en-US" sz="2000" dirty="0">
                <a:latin typeface="微软雅黑" panose="020B0503020204020204" pitchFamily="34" charset="-122"/>
                <a:ea typeface="微软雅黑" panose="020B0503020204020204" pitchFamily="34" charset="-122"/>
                <a:sym typeface="+mn-ea"/>
              </a:rPr>
              <a:t>核）相对四节点（</a:t>
            </a:r>
            <a:r>
              <a:rPr lang="en-US" altLang="zh-CN" sz="2000" dirty="0">
                <a:latin typeface="微软雅黑" panose="020B0503020204020204" pitchFamily="34" charset="-122"/>
                <a:ea typeface="微软雅黑" panose="020B0503020204020204" pitchFamily="34" charset="-122"/>
                <a:sym typeface="+mn-ea"/>
              </a:rPr>
              <a:t>512</a:t>
            </a:r>
            <a:r>
              <a:rPr lang="zh-CN" altLang="en-US" sz="2000" dirty="0">
                <a:latin typeface="微软雅黑" panose="020B0503020204020204" pitchFamily="34" charset="-122"/>
                <a:ea typeface="微软雅黑" panose="020B0503020204020204" pitchFamily="34" charset="-122"/>
                <a:sym typeface="+mn-ea"/>
              </a:rPr>
              <a:t>核）有</a:t>
            </a:r>
            <a:r>
              <a:rPr lang="en-US" altLang="zh-CN" sz="2000" b="1" dirty="0">
                <a:solidFill>
                  <a:srgbClr val="FF0000"/>
                </a:solidFill>
                <a:latin typeface="微软雅黑" panose="020B0503020204020204" pitchFamily="34" charset="-122"/>
                <a:ea typeface="微软雅黑" panose="020B0503020204020204" pitchFamily="34" charset="-122"/>
                <a:sym typeface="+mn-ea"/>
              </a:rPr>
              <a:t>85.90%</a:t>
            </a:r>
            <a:r>
              <a:rPr lang="zh-CN" altLang="en-US" sz="2000" dirty="0">
                <a:latin typeface="微软雅黑" panose="020B0503020204020204" pitchFamily="34" charset="-122"/>
                <a:ea typeface="微软雅黑" panose="020B0503020204020204" pitchFamily="34" charset="-122"/>
                <a:sym typeface="+mn-ea"/>
              </a:rPr>
              <a:t>的提升</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rPr>
              <a:t>单节点</a:t>
            </a:r>
            <a:r>
              <a:rPr lang="en-US" altLang="zh-CN" sz="2000" dirty="0">
                <a:latin typeface="微软雅黑" panose="020B0503020204020204" pitchFamily="34" charset="-122"/>
                <a:ea typeface="微软雅黑" panose="020B0503020204020204" pitchFamily="34" charset="-122"/>
              </a:rPr>
              <a:t>128</a:t>
            </a:r>
            <a:r>
              <a:rPr lang="zh-CN" altLang="en-US" sz="2000" dirty="0">
                <a:latin typeface="微软雅黑" panose="020B0503020204020204" pitchFamily="34" charset="-122"/>
                <a:ea typeface="微软雅黑" panose="020B0503020204020204" pitchFamily="34" charset="-122"/>
              </a:rPr>
              <a:t>核相对单节点</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核有</a:t>
            </a:r>
            <a:r>
              <a:rPr lang="en-US" altLang="zh-CN" sz="2000" b="1" dirty="0">
                <a:solidFill>
                  <a:srgbClr val="FF0000"/>
                </a:solidFill>
                <a:latin typeface="微软雅黑" panose="020B0503020204020204" pitchFamily="34" charset="-122"/>
                <a:ea typeface="微软雅黑" panose="020B0503020204020204" pitchFamily="34" charset="-122"/>
              </a:rPr>
              <a:t>2.65</a:t>
            </a:r>
            <a:r>
              <a:rPr lang="zh-CN" altLang="en-US" sz="2000" dirty="0">
                <a:latin typeface="微软雅黑" panose="020B0503020204020204" pitchFamily="34" charset="-122"/>
                <a:ea typeface="微软雅黑" panose="020B0503020204020204" pitchFamily="34" charset="-122"/>
              </a:rPr>
              <a:t>倍的提升。</a:t>
            </a:r>
            <a:endParaRPr lang="zh-CN" altLang="en-US" sz="2000" dirty="0">
              <a:latin typeface="微软雅黑" panose="020B0503020204020204" pitchFamily="34" charset="-122"/>
              <a:ea typeface="微软雅黑" panose="020B0503020204020204" pitchFamily="34" charset="-122"/>
            </a:endParaRPr>
          </a:p>
        </p:txBody>
      </p:sp>
      <p:pic>
        <p:nvPicPr>
          <p:cNvPr id="3" name="图片 2" descr="final"/>
          <p:cNvPicPr>
            <a:picLocks noChangeAspect="1"/>
          </p:cNvPicPr>
          <p:nvPr/>
        </p:nvPicPr>
        <p:blipFill>
          <a:blip r:embed="rId1"/>
          <a:stretch>
            <a:fillRect/>
          </a:stretch>
        </p:blipFill>
        <p:spPr>
          <a:xfrm>
            <a:off x="474980" y="1681480"/>
            <a:ext cx="5852160" cy="4389120"/>
          </a:xfrm>
          <a:prstGeom prst="rect">
            <a:avLst/>
          </a:prstGeom>
        </p:spPr>
      </p:pic>
      <p:sp>
        <p:nvSpPr>
          <p:cNvPr id="9" name="上箭头 8"/>
          <p:cNvSpPr/>
          <p:nvPr/>
        </p:nvSpPr>
        <p:spPr>
          <a:xfrm>
            <a:off x="3799840" y="3884295"/>
            <a:ext cx="314960" cy="457200"/>
          </a:xfrm>
          <a:prstGeom prst="up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上箭头 9"/>
          <p:cNvSpPr/>
          <p:nvPr/>
        </p:nvSpPr>
        <p:spPr>
          <a:xfrm>
            <a:off x="4592320" y="2461895"/>
            <a:ext cx="345440" cy="955040"/>
          </a:xfrm>
          <a:prstGeom prst="up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2672080" y="3884295"/>
            <a:ext cx="1127760" cy="449580"/>
          </a:xfrm>
          <a:prstGeom prst="rect">
            <a:avLst/>
          </a:prstGeom>
          <a:noFill/>
        </p:spPr>
        <p:txBody>
          <a:bodyPr wrap="square" rtlCol="0">
            <a:noAutofit/>
          </a:bodyPr>
          <a:p>
            <a:pPr algn="ctr">
              <a:lnSpc>
                <a:spcPts val="3440"/>
              </a:lnSpc>
            </a:pPr>
            <a:r>
              <a:rPr lang="en-US" altLang="zh-CN" sz="2000" b="1" dirty="0" smtClean="0">
                <a:solidFill>
                  <a:srgbClr val="FF0000"/>
                </a:solidFill>
                <a:latin typeface="微软雅黑" panose="020B0503020204020204" pitchFamily="34" charset="-122"/>
                <a:ea typeface="微软雅黑" panose="020B0503020204020204" pitchFamily="34" charset="-122"/>
              </a:rPr>
              <a:t>80.40%</a:t>
            </a:r>
            <a:endParaRPr lang="en-US" altLang="zh-CN" sz="2000" b="1" dirty="0" smtClean="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596640" y="2714625"/>
            <a:ext cx="1127760" cy="449580"/>
          </a:xfrm>
          <a:prstGeom prst="rect">
            <a:avLst/>
          </a:prstGeom>
          <a:noFill/>
        </p:spPr>
        <p:txBody>
          <a:bodyPr wrap="square" rtlCol="0">
            <a:noAutofit/>
          </a:bodyPr>
          <a:p>
            <a:pPr algn="ctr">
              <a:lnSpc>
                <a:spcPts val="3440"/>
              </a:lnSpc>
            </a:pPr>
            <a:r>
              <a:rPr lang="en-US" altLang="zh-CN" sz="2000" b="1" dirty="0" smtClean="0">
                <a:solidFill>
                  <a:srgbClr val="FF0000"/>
                </a:solidFill>
                <a:latin typeface="微软雅黑" panose="020B0503020204020204" pitchFamily="34" charset="-122"/>
                <a:ea typeface="微软雅黑" panose="020B0503020204020204" pitchFamily="34" charset="-122"/>
              </a:rPr>
              <a:t>85.90%</a:t>
            </a:r>
            <a:endParaRPr lang="en-US" altLang="zh-CN" sz="2000" b="1" dirty="0" smtClean="0">
              <a:solidFill>
                <a:srgbClr val="FF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793230" y="4159250"/>
            <a:ext cx="4065270" cy="2296795"/>
          </a:xfrm>
          <a:prstGeom prst="rect">
            <a:avLst/>
          </a:prstGeom>
          <a:noFill/>
        </p:spPr>
        <p:txBody>
          <a:bodyPr wrap="square" rtlCol="0">
            <a:spAutoFit/>
          </a:bodyPr>
          <a:p>
            <a:pPr algn="l">
              <a:lnSpc>
                <a:spcPts val="3440"/>
              </a:lnSpc>
            </a:pPr>
            <a:r>
              <a:rPr lang="zh-CN" altLang="en-US" sz="2000" dirty="0" smtClean="0">
                <a:latin typeface="微软雅黑" panose="020B0503020204020204" pitchFamily="34" charset="-122"/>
                <a:ea typeface="微软雅黑" panose="020B0503020204020204" pitchFamily="34" charset="-122"/>
              </a:rPr>
              <a:t>八节点相对四节点的提升效果高于四节点相对两节点的提升效果，说明</a:t>
            </a:r>
            <a:r>
              <a:rPr lang="en-US" altLang="zh-CN" sz="2000" dirty="0" smtClean="0">
                <a:latin typeface="微软雅黑" panose="020B0503020204020204" pitchFamily="34" charset="-122"/>
                <a:ea typeface="微软雅黑" panose="020B0503020204020204" pitchFamily="34" charset="-122"/>
              </a:rPr>
              <a:t>HOOMD-blue</a:t>
            </a:r>
            <a:r>
              <a:rPr lang="zh-CN" altLang="en-US" sz="2000" dirty="0" smtClean="0">
                <a:latin typeface="微软雅黑" panose="020B0503020204020204" pitchFamily="34" charset="-122"/>
                <a:ea typeface="微软雅黑" panose="020B0503020204020204" pitchFamily="34" charset="-122"/>
              </a:rPr>
              <a:t>的性能还未达到瓶颈，由于资源的限制，并未测试出最大的性能提升</a:t>
            </a:r>
            <a:r>
              <a:rPr lang="zh-CN" altLang="en-US" sz="2000" dirty="0" smtClean="0">
                <a:latin typeface="微软雅黑" panose="020B0503020204020204" pitchFamily="34" charset="-122"/>
                <a:ea typeface="微软雅黑" panose="020B0503020204020204" pitchFamily="34" charset="-122"/>
              </a:rPr>
              <a:t>比</a:t>
            </a:r>
            <a:endParaRPr lang="zh-CN" altLang="en-US" sz="2000"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142223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最终方案性能对比</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7" name="文本框 6"/>
          <p:cNvSpPr txBox="1"/>
          <p:nvPr/>
        </p:nvSpPr>
        <p:spPr>
          <a:xfrm>
            <a:off x="886301" y="5299754"/>
            <a:ext cx="10424160" cy="973455"/>
          </a:xfrm>
          <a:prstGeom prst="rect">
            <a:avLst/>
          </a:prstGeom>
          <a:noFill/>
        </p:spPr>
        <p:txBody>
          <a:bodyPr wrap="square" rtlCol="0">
            <a:spAutoFit/>
          </a:bodyPr>
          <a:lstStyle/>
          <a:p>
            <a:pPr algn="just">
              <a:lnSpc>
                <a:spcPts val="3440"/>
              </a:lnSpc>
            </a:pPr>
            <a:r>
              <a:rPr lang="zh-CN" altLang="en-US" sz="2000" dirty="0">
                <a:latin typeface="微软雅黑" panose="020B0503020204020204" pitchFamily="34" charset="-122"/>
                <a:ea typeface="微软雅黑" panose="020B0503020204020204" pitchFamily="34" charset="-122"/>
              </a:rPr>
              <a:t>经过上述相关优化，</a:t>
            </a:r>
            <a:r>
              <a:rPr lang="en-US" altLang="zh-CN" sz="2000" dirty="0">
                <a:latin typeface="微软雅黑" panose="020B0503020204020204" pitchFamily="34" charset="-122"/>
                <a:ea typeface="微软雅黑" panose="020B0503020204020204" pitchFamily="34" charset="-122"/>
              </a:rPr>
              <a:t>HOOMD-blue</a:t>
            </a:r>
            <a:r>
              <a:rPr lang="zh-CN" altLang="en-US" sz="2000" dirty="0">
                <a:latin typeface="微软雅黑" panose="020B0503020204020204" pitchFamily="34" charset="-122"/>
                <a:ea typeface="微软雅黑" panose="020B0503020204020204" pitchFamily="34" charset="-122"/>
              </a:rPr>
              <a:t>的拓展性随着</a:t>
            </a:r>
            <a:r>
              <a:rPr lang="zh-CN" altLang="en-US" sz="2000" dirty="0">
                <a:solidFill>
                  <a:srgbClr val="FF0000"/>
                </a:solidFill>
                <a:latin typeface="微软雅黑" panose="020B0503020204020204" pitchFamily="34" charset="-122"/>
                <a:ea typeface="微软雅黑" panose="020B0503020204020204" pitchFamily="34" charset="-122"/>
              </a:rPr>
              <a:t>核数越多，性能增加也越明显：</a:t>
            </a:r>
            <a:r>
              <a:rPr lang="en-US" altLang="zh-CN" sz="2000" dirty="0">
                <a:latin typeface="微软雅黑" panose="020B0503020204020204" pitchFamily="34" charset="-122"/>
                <a:ea typeface="微软雅黑" panose="020B0503020204020204" pitchFamily="34" charset="-122"/>
              </a:rPr>
              <a:t>HOOMD-blue</a:t>
            </a: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核扩展至</a:t>
            </a:r>
            <a:r>
              <a:rPr lang="en-US" altLang="zh-CN" sz="2000" dirty="0">
                <a:latin typeface="微软雅黑" panose="020B0503020204020204" pitchFamily="34" charset="-122"/>
                <a:ea typeface="微软雅黑" panose="020B0503020204020204" pitchFamily="34" charset="-122"/>
              </a:rPr>
              <a:t>1024</a:t>
            </a:r>
            <a:r>
              <a:rPr lang="zh-CN" altLang="en-US" sz="2000" dirty="0">
                <a:latin typeface="微软雅黑" panose="020B0503020204020204" pitchFamily="34" charset="-122"/>
                <a:ea typeface="微软雅黑" panose="020B0503020204020204" pitchFamily="34" charset="-122"/>
              </a:rPr>
              <a:t>核，性能加速比高达</a:t>
            </a:r>
            <a:r>
              <a:rPr lang="en-US" altLang="zh-CN" sz="2000" dirty="0">
                <a:solidFill>
                  <a:srgbClr val="FF0000"/>
                </a:solidFill>
                <a:latin typeface="微软雅黑" panose="020B0503020204020204" pitchFamily="34" charset="-122"/>
                <a:ea typeface="微软雅黑" panose="020B0503020204020204" pitchFamily="34" charset="-122"/>
              </a:rPr>
              <a:t>x13.41</a:t>
            </a:r>
            <a:r>
              <a:rPr lang="zh-CN" altLang="en-US" sz="2000" dirty="0">
                <a:latin typeface="微软雅黑" panose="020B0503020204020204" pitchFamily="34" charset="-122"/>
                <a:ea typeface="微软雅黑" panose="020B0503020204020204" pitchFamily="34" charset="-122"/>
              </a:rPr>
              <a:t>（相较于</a:t>
            </a:r>
            <a:r>
              <a:rPr lang="en-US" altLang="zh-CN" sz="2000" dirty="0">
                <a:latin typeface="微软雅黑" panose="020B0503020204020204" pitchFamily="34" charset="-122"/>
                <a:ea typeface="微软雅黑" panose="020B0503020204020204" pitchFamily="34" charset="-122"/>
              </a:rPr>
              <a:t>baseline </a:t>
            </a:r>
            <a:r>
              <a:rPr lang="en-US" altLang="zh-CN" sz="2000" dirty="0">
                <a:solidFill>
                  <a:srgbClr val="FF0000"/>
                </a:solidFill>
                <a:latin typeface="微软雅黑" panose="020B0503020204020204" pitchFamily="34" charset="-122"/>
                <a:ea typeface="微软雅黑" panose="020B0503020204020204" pitchFamily="34" charset="-122"/>
              </a:rPr>
              <a:t>x12.78</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3" name="图片 2" descr="final2"/>
          <p:cNvPicPr>
            <a:picLocks noChangeAspect="1"/>
          </p:cNvPicPr>
          <p:nvPr/>
        </p:nvPicPr>
        <p:blipFill>
          <a:blip r:embed="rId1"/>
          <a:stretch>
            <a:fillRect/>
          </a:stretch>
        </p:blipFill>
        <p:spPr>
          <a:xfrm>
            <a:off x="6489065" y="1558290"/>
            <a:ext cx="5084445" cy="3813810"/>
          </a:xfrm>
          <a:prstGeom prst="rect">
            <a:avLst/>
          </a:prstGeom>
        </p:spPr>
      </p:pic>
      <p:pic>
        <p:nvPicPr>
          <p:cNvPr id="5" name="图片 4" descr="final3"/>
          <p:cNvPicPr>
            <a:picLocks noChangeAspect="1"/>
          </p:cNvPicPr>
          <p:nvPr/>
        </p:nvPicPr>
        <p:blipFill>
          <a:blip r:embed="rId2"/>
          <a:stretch>
            <a:fillRect/>
          </a:stretch>
        </p:blipFill>
        <p:spPr>
          <a:xfrm>
            <a:off x="743585" y="1545590"/>
            <a:ext cx="5101590" cy="3826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142223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新旧版本</a:t>
            </a:r>
            <a:r>
              <a:rPr lang="zh-CN" altLang="en-US" sz="4000" b="1" dirty="0">
                <a:latin typeface="微软雅黑" panose="020B0503020204020204" pitchFamily="34" charset="-122"/>
                <a:ea typeface="微软雅黑" panose="020B0503020204020204" pitchFamily="34" charset="-122"/>
                <a:cs typeface="+mn-ea"/>
                <a:sym typeface="+mn-lt"/>
              </a:rPr>
              <a:t>对比</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7" name="文本框 6"/>
          <p:cNvSpPr txBox="1"/>
          <p:nvPr/>
        </p:nvSpPr>
        <p:spPr>
          <a:xfrm>
            <a:off x="474821" y="1723434"/>
            <a:ext cx="10424160" cy="973455"/>
          </a:xfrm>
          <a:prstGeom prst="rect">
            <a:avLst/>
          </a:prstGeom>
          <a:noFill/>
        </p:spPr>
        <p:txBody>
          <a:bodyPr wrap="square" rtlCol="0">
            <a:spAutoFit/>
          </a:bodyPr>
          <a:lstStyle/>
          <a:p>
            <a:pPr algn="just">
              <a:lnSpc>
                <a:spcPts val="3440"/>
              </a:lnSpc>
            </a:pPr>
            <a:r>
              <a:rPr lang="zh-CN" altLang="en-US" sz="2000" dirty="0">
                <a:latin typeface="微软雅黑" panose="020B0503020204020204" pitchFamily="34" charset="-122"/>
                <a:ea typeface="微软雅黑" panose="020B0503020204020204" pitchFamily="34" charset="-122"/>
              </a:rPr>
              <a:t>原先我们使用的</a:t>
            </a:r>
            <a:r>
              <a:rPr lang="en-US" altLang="zh-CN" sz="2000" dirty="0">
                <a:latin typeface="微软雅黑" panose="020B0503020204020204" pitchFamily="34" charset="-122"/>
                <a:ea typeface="微软雅黑" panose="020B0503020204020204" pitchFamily="34" charset="-122"/>
              </a:rPr>
              <a:t>HOOMD-blue</a:t>
            </a:r>
            <a:r>
              <a:rPr lang="zh-CN" altLang="en-US" sz="2000" dirty="0">
                <a:latin typeface="微软雅黑" panose="020B0503020204020204" pitchFamily="34" charset="-122"/>
                <a:ea typeface="微软雅黑" panose="020B0503020204020204" pitchFamily="34" charset="-122"/>
              </a:rPr>
              <a:t>是</a:t>
            </a:r>
            <a:r>
              <a:rPr lang="en-US" altLang="zh-CN" sz="2000" dirty="0">
                <a:latin typeface="微软雅黑" panose="020B0503020204020204" pitchFamily="34" charset="-122"/>
                <a:ea typeface="微软雅黑" panose="020B0503020204020204" pitchFamily="34" charset="-122"/>
              </a:rPr>
              <a:t>4.8.2</a:t>
            </a:r>
            <a:r>
              <a:rPr lang="zh-CN" altLang="en-US" sz="2000" dirty="0">
                <a:latin typeface="微软雅黑" panose="020B0503020204020204" pitchFamily="34" charset="-122"/>
                <a:ea typeface="微软雅黑" panose="020B0503020204020204" pitchFamily="34" charset="-122"/>
              </a:rPr>
              <a:t>版本，在最近的时日，</a:t>
            </a:r>
            <a:r>
              <a:rPr lang="en-US" altLang="zh-CN" sz="2000" dirty="0">
                <a:latin typeface="微软雅黑" panose="020B0503020204020204" pitchFamily="34" charset="-122"/>
                <a:ea typeface="微软雅黑" panose="020B0503020204020204" pitchFamily="34" charset="-122"/>
              </a:rPr>
              <a:t>HOOMD-blue</a:t>
            </a:r>
            <a:r>
              <a:rPr lang="zh-CN" altLang="en-US" sz="2000" dirty="0">
                <a:latin typeface="微软雅黑" panose="020B0503020204020204" pitchFamily="34" charset="-122"/>
                <a:ea typeface="微软雅黑" panose="020B0503020204020204" pitchFamily="34" charset="-122"/>
              </a:rPr>
              <a:t>更新到了</a:t>
            </a:r>
            <a:r>
              <a:rPr lang="en-US" altLang="zh-CN" sz="2000" dirty="0">
                <a:latin typeface="微软雅黑" panose="020B0503020204020204" pitchFamily="34" charset="-122"/>
                <a:ea typeface="微软雅黑" panose="020B0503020204020204" pitchFamily="34" charset="-122"/>
              </a:rPr>
              <a:t>5.0.0</a:t>
            </a:r>
            <a:r>
              <a:rPr lang="zh-CN" altLang="en-US" sz="2000" dirty="0">
                <a:latin typeface="微软雅黑" panose="020B0503020204020204" pitchFamily="34" charset="-122"/>
                <a:ea typeface="微软雅黑" panose="020B0503020204020204" pitchFamily="34" charset="-122"/>
              </a:rPr>
              <a:t>版本，于是我们在单节点上测试了用相同的优化方案后新版本的</a:t>
            </a:r>
            <a:r>
              <a:rPr lang="zh-CN" altLang="en-US" sz="2000" dirty="0">
                <a:latin typeface="微软雅黑" panose="020B0503020204020204" pitchFamily="34" charset="-122"/>
                <a:ea typeface="微软雅黑" panose="020B0503020204020204" pitchFamily="34" charset="-122"/>
              </a:rPr>
              <a:t>性能</a:t>
            </a:r>
            <a:endParaRPr lang="zh-CN" altLang="en-US" sz="2000" dirty="0">
              <a:latin typeface="微软雅黑" panose="020B0503020204020204" pitchFamily="34" charset="-122"/>
              <a:ea typeface="微软雅黑" panose="020B0503020204020204" pitchFamily="34" charset="-122"/>
            </a:endParaRPr>
          </a:p>
        </p:txBody>
      </p:sp>
      <p:pic>
        <p:nvPicPr>
          <p:cNvPr id="9" name="图片 8" descr="1"/>
          <p:cNvPicPr>
            <a:picLocks noChangeAspect="1"/>
          </p:cNvPicPr>
          <p:nvPr/>
        </p:nvPicPr>
        <p:blipFill>
          <a:blip r:embed="rId1"/>
          <a:stretch>
            <a:fillRect/>
          </a:stretch>
        </p:blipFill>
        <p:spPr>
          <a:xfrm>
            <a:off x="0" y="3023870"/>
            <a:ext cx="12195810" cy="304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基于鲲鹏的解决方案介绍</a:t>
            </a:r>
            <a:r>
              <a:rPr lang="en-US" altLang="zh-CN" sz="4000" b="1" dirty="0">
                <a:latin typeface="微软雅黑" panose="020B0503020204020204" pitchFamily="34" charset="-122"/>
                <a:ea typeface="微软雅黑" panose="020B0503020204020204" pitchFamily="34" charset="-122"/>
                <a:cs typeface="+mn-ea"/>
                <a:sym typeface="+mn-lt"/>
              </a:rPr>
              <a:t>——</a:t>
            </a:r>
            <a:r>
              <a:rPr lang="zh-CN" altLang="en-US" sz="4000" b="1" dirty="0">
                <a:latin typeface="微软雅黑" panose="020B0503020204020204" pitchFamily="34" charset="-122"/>
                <a:ea typeface="微软雅黑" panose="020B0503020204020204" pitchFamily="34" charset="-122"/>
                <a:cs typeface="+mn-ea"/>
                <a:sym typeface="+mn-lt"/>
              </a:rPr>
              <a:t>方案总结</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pic>
        <p:nvPicPr>
          <p:cNvPr id="4" name="图片 3" descr="图片包含 室内, 金属, 小, 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9526" y="1998689"/>
            <a:ext cx="5014554" cy="3760916"/>
          </a:xfrm>
          <a:prstGeom prst="rect">
            <a:avLst/>
          </a:prstGeom>
        </p:spPr>
      </p:pic>
      <p:sp>
        <p:nvSpPr>
          <p:cNvPr id="5" name="文本框 4"/>
          <p:cNvSpPr txBox="1"/>
          <p:nvPr/>
        </p:nvSpPr>
        <p:spPr>
          <a:xfrm>
            <a:off x="6222684" y="2489601"/>
            <a:ext cx="5014553" cy="2224455"/>
          </a:xfrm>
          <a:prstGeom prst="rect">
            <a:avLst/>
          </a:prstGeom>
          <a:noFill/>
        </p:spPr>
        <p:txBody>
          <a:bodyPr wrap="square" rtlCol="0">
            <a:spAutoFit/>
          </a:bodyPr>
          <a:lstStyle/>
          <a:p>
            <a:pPr algn="just">
              <a:lnSpc>
                <a:spcPts val="3440"/>
              </a:lnSpc>
            </a:pPr>
            <a:r>
              <a:rPr lang="zh-CN" altLang="en-US" sz="2000" dirty="0">
                <a:solidFill>
                  <a:srgbClr val="FF0000"/>
                </a:solidFill>
                <a:latin typeface="+mn-ea"/>
              </a:rPr>
              <a:t>本方案总结：</a:t>
            </a:r>
            <a:r>
              <a:rPr lang="zh-CN" altLang="en-US" sz="2000" dirty="0">
                <a:latin typeface="+mn-ea"/>
              </a:rPr>
              <a:t>基于鲲鹏平台，通过华为</a:t>
            </a:r>
            <a:r>
              <a:rPr lang="zh-CN" altLang="en-US" sz="2000" dirty="0">
                <a:solidFill>
                  <a:srgbClr val="FF0000"/>
                </a:solidFill>
                <a:latin typeface="+mn-ea"/>
              </a:rPr>
              <a:t>自研软件栈（鲲鹏</a:t>
            </a:r>
            <a:r>
              <a:rPr lang="en-US" altLang="zh-CN" sz="2000" dirty="0">
                <a:solidFill>
                  <a:srgbClr val="FF0000"/>
                </a:solidFill>
                <a:latin typeface="+mn-ea"/>
              </a:rPr>
              <a:t>Devkit</a:t>
            </a:r>
            <a:r>
              <a:rPr lang="zh-CN" altLang="en-US" sz="2000" dirty="0">
                <a:solidFill>
                  <a:srgbClr val="FF0000"/>
                </a:solidFill>
                <a:latin typeface="+mn-ea"/>
              </a:rPr>
              <a:t>等工具）</a:t>
            </a:r>
            <a:r>
              <a:rPr lang="zh-CN" altLang="en-US" sz="2000" dirty="0">
                <a:latin typeface="+mn-ea"/>
              </a:rPr>
              <a:t>完成了</a:t>
            </a:r>
            <a:r>
              <a:rPr lang="en-US" altLang="zh-CN" sz="2000" dirty="0">
                <a:solidFill>
                  <a:srgbClr val="FF0000"/>
                </a:solidFill>
                <a:latin typeface="+mn-ea"/>
              </a:rPr>
              <a:t>HOOMD-blue</a:t>
            </a:r>
            <a:r>
              <a:rPr lang="zh-CN" altLang="en-US" sz="2000" dirty="0">
                <a:latin typeface="+mn-ea"/>
              </a:rPr>
              <a:t>软件从</a:t>
            </a:r>
            <a:r>
              <a:rPr lang="en-US" altLang="zh-CN" sz="2000" dirty="0">
                <a:solidFill>
                  <a:srgbClr val="FF0000"/>
                </a:solidFill>
                <a:latin typeface="+mn-ea"/>
              </a:rPr>
              <a:t>x86_64</a:t>
            </a:r>
            <a:r>
              <a:rPr lang="zh-CN" altLang="en-US" sz="2000" dirty="0">
                <a:solidFill>
                  <a:srgbClr val="FF0000"/>
                </a:solidFill>
                <a:latin typeface="+mn-ea"/>
              </a:rPr>
              <a:t>架构平台到</a:t>
            </a:r>
            <a:r>
              <a:rPr lang="en-US" altLang="zh-CN" sz="2000" dirty="0">
                <a:solidFill>
                  <a:srgbClr val="FF0000"/>
                </a:solidFill>
                <a:latin typeface="+mn-ea"/>
              </a:rPr>
              <a:t>aarch64</a:t>
            </a:r>
            <a:r>
              <a:rPr lang="zh-CN" altLang="en-US" sz="2000" dirty="0">
                <a:solidFill>
                  <a:srgbClr val="FF0000"/>
                </a:solidFill>
                <a:latin typeface="+mn-ea"/>
              </a:rPr>
              <a:t>架构平台</a:t>
            </a:r>
            <a:r>
              <a:rPr lang="zh-CN" altLang="en-US" sz="2000" dirty="0">
                <a:latin typeface="+mn-ea"/>
              </a:rPr>
              <a:t>的代码迁移以及应用优化，发挥了鲲鹏集群的</a:t>
            </a:r>
            <a:r>
              <a:rPr lang="zh-CN" altLang="en-US" sz="2000" dirty="0">
                <a:solidFill>
                  <a:srgbClr val="FF0000"/>
                </a:solidFill>
                <a:latin typeface="+mn-ea"/>
              </a:rPr>
              <a:t>大规模算力优势</a:t>
            </a:r>
            <a:r>
              <a:rPr lang="zh-CN" altLang="en-US" sz="2000" dirty="0">
                <a:solidFill>
                  <a:srgbClr val="151515"/>
                </a:solidFill>
                <a:latin typeface="+mn-ea"/>
              </a:rPr>
              <a:t>。</a:t>
            </a:r>
            <a:endParaRPr lang="zh-CN" altLang="en-US" sz="2000" dirty="0">
              <a:solidFill>
                <a:srgbClr val="151515"/>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未来展望</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3" name="文本框 2"/>
          <p:cNvSpPr txBox="1"/>
          <p:nvPr/>
        </p:nvSpPr>
        <p:spPr>
          <a:xfrm>
            <a:off x="474801" y="1745673"/>
            <a:ext cx="11247159" cy="3856355"/>
          </a:xfrm>
          <a:prstGeom prst="rect">
            <a:avLst/>
          </a:prstGeom>
          <a:noFill/>
        </p:spPr>
        <p:txBody>
          <a:bodyPr wrap="square" rtlCol="0">
            <a:spAutoFit/>
          </a:bodyPr>
          <a:lstStyle/>
          <a:p>
            <a:pPr algn="just">
              <a:lnSpc>
                <a:spcPts val="3440"/>
              </a:lnSpc>
            </a:pPr>
            <a:r>
              <a:rPr lang="zh-CN" altLang="en-US" sz="2400" dirty="0">
                <a:latin typeface="+mn-ea"/>
              </a:rPr>
              <a:t>未来，我们将继续对软件进行优化，将待解决的问题以及未采取的方法进行尝试：</a:t>
            </a:r>
            <a:endParaRPr lang="en-US" altLang="zh-CN" sz="2400" dirty="0">
              <a:latin typeface="+mn-ea"/>
            </a:endParaRPr>
          </a:p>
          <a:p>
            <a:pPr marL="457200" indent="-457200" algn="just">
              <a:lnSpc>
                <a:spcPct val="150000"/>
              </a:lnSpc>
              <a:buFont typeface="Wingdings" panose="05000000000000000000" pitchFamily="2" charset="2"/>
              <a:buChar char="l"/>
            </a:pPr>
            <a:r>
              <a:rPr lang="zh-CN" altLang="en-US" sz="2400" dirty="0">
                <a:latin typeface="+mn-ea"/>
              </a:rPr>
              <a:t>测试更多实验应用案例，完善</a:t>
            </a:r>
            <a:r>
              <a:rPr lang="en-US" altLang="zh-CN" sz="2400" dirty="0">
                <a:latin typeface="+mn-ea"/>
              </a:rPr>
              <a:t>HOOMD-blue</a:t>
            </a:r>
            <a:r>
              <a:rPr lang="zh-CN" altLang="en-US" sz="2400" dirty="0">
                <a:latin typeface="+mn-ea"/>
              </a:rPr>
              <a:t>在鲲鹏平台上的计算生态；</a:t>
            </a:r>
            <a:endParaRPr lang="en-US" altLang="zh-CN" sz="2400" dirty="0">
              <a:latin typeface="+mn-ea"/>
            </a:endParaRPr>
          </a:p>
          <a:p>
            <a:pPr marL="457200" indent="-457200" algn="just">
              <a:lnSpc>
                <a:spcPct val="150000"/>
              </a:lnSpc>
              <a:buFont typeface="Wingdings" panose="05000000000000000000" pitchFamily="2" charset="2"/>
              <a:buChar char="l"/>
            </a:pPr>
            <a:r>
              <a:rPr lang="zh-CN" altLang="en-US" sz="2400" dirty="0">
                <a:solidFill>
                  <a:srgbClr val="FF0000"/>
                </a:solidFill>
                <a:latin typeface="+mn-ea"/>
              </a:rPr>
              <a:t>进一步探索并针对</a:t>
            </a:r>
            <a:r>
              <a:rPr lang="en-US" altLang="zh-CN" sz="2400" dirty="0">
                <a:solidFill>
                  <a:srgbClr val="FF0000"/>
                </a:solidFill>
                <a:latin typeface="+mn-ea"/>
              </a:rPr>
              <a:t>MPI</a:t>
            </a:r>
            <a:r>
              <a:rPr lang="zh-CN" altLang="en-US" sz="2400" dirty="0">
                <a:solidFill>
                  <a:srgbClr val="FF0000"/>
                </a:solidFill>
                <a:latin typeface="+mn-ea"/>
              </a:rPr>
              <a:t>的通信</a:t>
            </a:r>
            <a:r>
              <a:rPr lang="en-US" altLang="zh-CN" sz="2400" dirty="0">
                <a:solidFill>
                  <a:srgbClr val="FF0000"/>
                </a:solidFill>
                <a:latin typeface="+mn-ea"/>
              </a:rPr>
              <a:t>balance</a:t>
            </a:r>
            <a:r>
              <a:rPr lang="zh-CN" altLang="en-US" sz="2400" dirty="0">
                <a:solidFill>
                  <a:srgbClr val="FF0000"/>
                </a:solidFill>
                <a:latin typeface="+mn-ea"/>
              </a:rPr>
              <a:t>问题进行调优，以在更大规模的计算资源上进行测试；</a:t>
            </a:r>
            <a:endParaRPr lang="zh-CN" altLang="en-US" sz="2400" dirty="0">
              <a:solidFill>
                <a:srgbClr val="FF0000"/>
              </a:solidFill>
              <a:latin typeface="+mn-ea"/>
            </a:endParaRPr>
          </a:p>
          <a:p>
            <a:pPr marL="457200" indent="-457200" algn="just">
              <a:lnSpc>
                <a:spcPct val="150000"/>
              </a:lnSpc>
              <a:buFont typeface="Wingdings" panose="05000000000000000000" pitchFamily="2" charset="2"/>
              <a:buChar char="l"/>
            </a:pPr>
            <a:r>
              <a:rPr lang="zh-CN" altLang="en-US" sz="2400" dirty="0">
                <a:latin typeface="+mn-ea"/>
              </a:rPr>
              <a:t>基于鲲鹏</a:t>
            </a:r>
            <a:r>
              <a:rPr lang="en-US" altLang="zh-CN" sz="2400" dirty="0">
                <a:latin typeface="+mn-ea"/>
              </a:rPr>
              <a:t>ARM</a:t>
            </a:r>
            <a:r>
              <a:rPr lang="zh-CN" altLang="en-US" sz="2400" dirty="0">
                <a:latin typeface="+mn-ea"/>
              </a:rPr>
              <a:t>向量指令（</a:t>
            </a:r>
            <a:r>
              <a:rPr lang="en-US" altLang="zh-CN" sz="2400" dirty="0">
                <a:latin typeface="+mn-ea"/>
              </a:rPr>
              <a:t>NEON/SVE</a:t>
            </a:r>
            <a:r>
              <a:rPr lang="zh-CN" altLang="en-US" sz="2400" dirty="0">
                <a:latin typeface="+mn-ea"/>
              </a:rPr>
              <a:t>），尝试对热点函数进行</a:t>
            </a:r>
            <a:r>
              <a:rPr lang="zh-CN" altLang="en-US" sz="2400" dirty="0">
                <a:solidFill>
                  <a:srgbClr val="FF0000"/>
                </a:solidFill>
                <a:latin typeface="+mn-ea"/>
              </a:rPr>
              <a:t>向量化改造</a:t>
            </a:r>
            <a:r>
              <a:rPr lang="zh-CN" altLang="en-US" sz="2400" dirty="0">
                <a:solidFill>
                  <a:srgbClr val="151515"/>
                </a:solidFill>
                <a:latin typeface="+mn-ea"/>
              </a:rPr>
              <a:t>。</a:t>
            </a:r>
            <a:endParaRPr lang="zh-CN" altLang="en-US" sz="2400" dirty="0">
              <a:solidFill>
                <a:srgbClr val="151515"/>
              </a:solidFill>
              <a:latin typeface="+mn-ea"/>
            </a:endParaRPr>
          </a:p>
          <a:p>
            <a:pPr marL="457200" indent="-457200" algn="just">
              <a:lnSpc>
                <a:spcPct val="150000"/>
              </a:lnSpc>
              <a:buFont typeface="Wingdings" panose="05000000000000000000" pitchFamily="2" charset="2"/>
              <a:buChar char="l"/>
            </a:pPr>
            <a:r>
              <a:rPr lang="zh-CN" altLang="en-US" sz="2400" dirty="0">
                <a:solidFill>
                  <a:srgbClr val="151515"/>
                </a:solidFill>
                <a:latin typeface="+mn-ea"/>
              </a:rPr>
              <a:t>针对</a:t>
            </a:r>
            <a:r>
              <a:rPr lang="en-US" altLang="zh-CN" sz="2400" dirty="0">
                <a:solidFill>
                  <a:srgbClr val="151515"/>
                </a:solidFill>
                <a:latin typeface="+mn-ea"/>
              </a:rPr>
              <a:t>MPI_ALLREDUCE</a:t>
            </a:r>
            <a:r>
              <a:rPr lang="zh-CN" altLang="en-US" sz="2400" dirty="0">
                <a:solidFill>
                  <a:srgbClr val="151515"/>
                </a:solidFill>
                <a:latin typeface="+mn-ea"/>
              </a:rPr>
              <a:t>，找寻更加合适的算法，减小</a:t>
            </a:r>
            <a:r>
              <a:rPr lang="zh-CN" altLang="en-US" sz="2400" dirty="0">
                <a:solidFill>
                  <a:srgbClr val="151515"/>
                </a:solidFill>
                <a:latin typeface="+mn-ea"/>
              </a:rPr>
              <a:t>占比</a:t>
            </a:r>
            <a:endParaRPr lang="zh-CN" altLang="en-US" sz="2400" dirty="0">
              <a:solidFill>
                <a:srgbClr val="151515"/>
              </a:solidFill>
              <a:latin typeface="+mn-ea"/>
            </a:endParaRPr>
          </a:p>
          <a:p>
            <a:pPr marL="457200" indent="-457200" algn="just">
              <a:lnSpc>
                <a:spcPct val="150000"/>
              </a:lnSpc>
              <a:buFont typeface="Wingdings" panose="05000000000000000000" pitchFamily="2" charset="2"/>
              <a:buChar char="l"/>
            </a:pPr>
            <a:r>
              <a:rPr lang="zh-CN" altLang="en-US" sz="2400" dirty="0">
                <a:solidFill>
                  <a:srgbClr val="151515"/>
                </a:solidFill>
                <a:latin typeface="+mn-ea"/>
              </a:rPr>
              <a:t>将域分解从根据空间分解转化成根据粒子的分布进行</a:t>
            </a:r>
            <a:r>
              <a:rPr lang="zh-CN" altLang="en-US" sz="2400" dirty="0">
                <a:solidFill>
                  <a:srgbClr val="151515"/>
                </a:solidFill>
                <a:latin typeface="+mn-ea"/>
              </a:rPr>
              <a:t>分解</a:t>
            </a:r>
            <a:endParaRPr lang="zh-CN" altLang="en-US" sz="2400" dirty="0">
              <a:solidFill>
                <a:srgbClr val="151515"/>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802" y="1005289"/>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补充</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 name="文本框 4"/>
          <p:cNvSpPr txBox="1"/>
          <p:nvPr/>
        </p:nvSpPr>
        <p:spPr>
          <a:xfrm>
            <a:off x="8642350" y="1437640"/>
            <a:ext cx="3199765" cy="4944110"/>
          </a:xfrm>
          <a:prstGeom prst="rect">
            <a:avLst/>
          </a:prstGeom>
          <a:noFill/>
        </p:spPr>
        <p:txBody>
          <a:bodyPr wrap="square" rtlCol="0">
            <a:spAutoFit/>
          </a:bodyPr>
          <a:p>
            <a:pPr algn="l">
              <a:lnSpc>
                <a:spcPts val="3440"/>
              </a:lnSpc>
            </a:pPr>
            <a:r>
              <a:rPr lang="zh-CN" altLang="en-US" dirty="0" smtClean="0">
                <a:latin typeface="微软雅黑" panose="020B0503020204020204" pitchFamily="34" charset="-122"/>
                <a:ea typeface="微软雅黑" panose="020B0503020204020204" pitchFamily="34" charset="-122"/>
              </a:rPr>
              <a:t>介于鲲鹏可以申请到的资源有限，我们在</a:t>
            </a:r>
            <a:r>
              <a:rPr lang="en-US" altLang="zh-CN" dirty="0" smtClean="0">
                <a:latin typeface="微软雅黑" panose="020B0503020204020204" pitchFamily="34" charset="-122"/>
                <a:ea typeface="微软雅黑" panose="020B0503020204020204" pitchFamily="34" charset="-122"/>
              </a:rPr>
              <a:t>新加坡国家超算中心</a:t>
            </a:r>
            <a:r>
              <a:rPr lang="zh-CN" altLang="en-US" dirty="0" smtClean="0">
                <a:latin typeface="微软雅黑" panose="020B0503020204020204" pitchFamily="34" charset="-122"/>
                <a:ea typeface="微软雅黑" panose="020B0503020204020204" pitchFamily="34" charset="-122"/>
              </a:rPr>
              <a:t>的集群平台上进行</a:t>
            </a:r>
            <a:r>
              <a:rPr lang="zh-CN" altLang="en-US" b="1" dirty="0" smtClean="0">
                <a:latin typeface="微软雅黑" panose="020B0503020204020204" pitchFamily="34" charset="-122"/>
                <a:ea typeface="微软雅黑" panose="020B0503020204020204" pitchFamily="34" charset="-122"/>
              </a:rPr>
              <a:t>更大规模的测试</a:t>
            </a:r>
            <a:r>
              <a:rPr lang="zh-CN" altLang="en-US" dirty="0" smtClean="0">
                <a:latin typeface="微软雅黑" panose="020B0503020204020204" pitchFamily="34" charset="-122"/>
                <a:ea typeface="微软雅黑" panose="020B0503020204020204" pitchFamily="34" charset="-122"/>
              </a:rPr>
              <a:t>。可以发现，在更大规模上进行测试时，</a:t>
            </a:r>
            <a:r>
              <a:rPr lang="en-US" altLang="zh-CN" dirty="0" smtClean="0">
                <a:latin typeface="微软雅黑" panose="020B0503020204020204" pitchFamily="34" charset="-122"/>
                <a:ea typeface="微软雅黑" panose="020B0503020204020204" pitchFamily="34" charset="-122"/>
              </a:rPr>
              <a:t>MPI</a:t>
            </a:r>
            <a:r>
              <a:rPr lang="zh-CN" altLang="en-US" dirty="0" smtClean="0">
                <a:latin typeface="微软雅黑" panose="020B0503020204020204" pitchFamily="34" charset="-122"/>
                <a:ea typeface="微软雅黑" panose="020B0503020204020204" pitchFamily="34" charset="-122"/>
              </a:rPr>
              <a:t>的</a:t>
            </a:r>
            <a:r>
              <a:rPr lang="en-US" altLang="zh-CN" dirty="0" smtClean="0">
                <a:latin typeface="微软雅黑" panose="020B0503020204020204" pitchFamily="34" charset="-122"/>
                <a:ea typeface="微软雅黑" panose="020B0503020204020204" pitchFamily="34" charset="-122"/>
              </a:rPr>
              <a:t>Communication balance</a:t>
            </a:r>
            <a:r>
              <a:rPr lang="zh-CN" altLang="en-US" dirty="0" smtClean="0">
                <a:latin typeface="微软雅黑" panose="020B0503020204020204" pitchFamily="34" charset="-122"/>
                <a:ea typeface="微软雅黑" panose="020B0503020204020204" pitchFamily="34" charset="-122"/>
              </a:rPr>
              <a:t>有了很大的</a:t>
            </a:r>
            <a:r>
              <a:rPr lang="zh-CN" altLang="en-US" b="1" dirty="0" smtClean="0">
                <a:solidFill>
                  <a:srgbClr val="FF0000"/>
                </a:solidFill>
                <a:latin typeface="微软雅黑" panose="020B0503020204020204" pitchFamily="34" charset="-122"/>
                <a:ea typeface="微软雅黑" panose="020B0503020204020204" pitchFamily="34" charset="-122"/>
              </a:rPr>
              <a:t>改善，</a:t>
            </a:r>
            <a:r>
              <a:rPr lang="zh-CN" altLang="en-US" dirty="0" smtClean="0">
                <a:solidFill>
                  <a:schemeClr val="tx1"/>
                </a:solidFill>
                <a:latin typeface="微软雅黑" panose="020B0503020204020204" pitchFamily="34" charset="-122"/>
                <a:ea typeface="微软雅黑" panose="020B0503020204020204" pitchFamily="34" charset="-122"/>
              </a:rPr>
              <a:t>可能是因为</a:t>
            </a:r>
            <a:r>
              <a:rPr lang="en-US" altLang="zh-CN" dirty="0" smtClean="0">
                <a:solidFill>
                  <a:schemeClr val="tx1"/>
                </a:solidFill>
                <a:latin typeface="微软雅黑" panose="020B0503020204020204" pitchFamily="34" charset="-122"/>
                <a:ea typeface="微软雅黑" panose="020B0503020204020204" pitchFamily="34" charset="-122"/>
              </a:rPr>
              <a:t>MPI_Rank</a:t>
            </a:r>
            <a:r>
              <a:rPr lang="zh-CN" altLang="en-US" dirty="0" smtClean="0">
                <a:solidFill>
                  <a:schemeClr val="tx1"/>
                </a:solidFill>
                <a:latin typeface="微软雅黑" panose="020B0503020204020204" pitchFamily="34" charset="-122"/>
                <a:ea typeface="微软雅黑" panose="020B0503020204020204" pitchFamily="34" charset="-122"/>
              </a:rPr>
              <a:t>的数量增加，</a:t>
            </a:r>
            <a:r>
              <a:rPr lang="zh-CN" altLang="en-US" b="1" dirty="0" smtClean="0">
                <a:solidFill>
                  <a:schemeClr val="tx1"/>
                </a:solidFill>
                <a:latin typeface="微软雅黑" panose="020B0503020204020204" pitchFamily="34" charset="-122"/>
                <a:ea typeface="微软雅黑" panose="020B0503020204020204" pitchFamily="34" charset="-122"/>
              </a:rPr>
              <a:t>每个</a:t>
            </a:r>
            <a:r>
              <a:rPr lang="en-US" altLang="zh-CN" b="1" dirty="0" smtClean="0">
                <a:solidFill>
                  <a:schemeClr val="tx1"/>
                </a:solidFill>
                <a:latin typeface="微软雅黑" panose="020B0503020204020204" pitchFamily="34" charset="-122"/>
                <a:ea typeface="微软雅黑" panose="020B0503020204020204" pitchFamily="34" charset="-122"/>
              </a:rPr>
              <a:t>MPI_Rank</a:t>
            </a:r>
            <a:r>
              <a:rPr lang="zh-CN" altLang="en-US" b="1" dirty="0" smtClean="0">
                <a:solidFill>
                  <a:schemeClr val="tx1"/>
                </a:solidFill>
                <a:latin typeface="微软雅黑" panose="020B0503020204020204" pitchFamily="34" charset="-122"/>
                <a:ea typeface="微软雅黑" panose="020B0503020204020204" pitchFamily="34" charset="-122"/>
              </a:rPr>
              <a:t>上承担的耗时减少</a:t>
            </a:r>
            <a:r>
              <a:rPr lang="zh-CN" altLang="en-US" dirty="0" smtClean="0">
                <a:solidFill>
                  <a:schemeClr val="tx1"/>
                </a:solidFill>
                <a:latin typeface="微软雅黑" panose="020B0503020204020204" pitchFamily="34" charset="-122"/>
                <a:ea typeface="微软雅黑" panose="020B0503020204020204" pitchFamily="34" charset="-122"/>
              </a:rPr>
              <a:t>，不会出现很大的浮动导致不平衡</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pic>
        <p:nvPicPr>
          <p:cNvPr id="3" name="图片 2" descr="nscc_16_com_default"/>
          <p:cNvPicPr>
            <a:picLocks noChangeAspect="1"/>
          </p:cNvPicPr>
          <p:nvPr/>
        </p:nvPicPr>
        <p:blipFill>
          <a:blip r:embed="rId1"/>
          <a:stretch>
            <a:fillRect/>
          </a:stretch>
        </p:blipFill>
        <p:spPr>
          <a:xfrm>
            <a:off x="474980" y="1873885"/>
            <a:ext cx="7976235" cy="4217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980" y="1005205"/>
            <a:ext cx="10740390" cy="648335"/>
          </a:xfrm>
        </p:spPr>
        <p:txBody>
          <a:bodyPr>
            <a:normAutofit/>
          </a:bodyPr>
          <a:lstStyle/>
          <a:p>
            <a:r>
              <a:rPr lang="en-US" altLang="zh-CN" sz="4000" b="1" dirty="0">
                <a:latin typeface="微软雅黑" panose="020B0503020204020204" pitchFamily="34" charset="-122"/>
                <a:ea typeface="微软雅黑" panose="020B0503020204020204" pitchFamily="34" charset="-122"/>
                <a:cs typeface="+mn-ea"/>
                <a:sym typeface="+mn-lt"/>
              </a:rPr>
              <a:t>NUMA Distribution</a:t>
            </a:r>
            <a:endParaRPr lang="en-US" altLang="zh-CN"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4" name="文本框 3"/>
          <p:cNvSpPr txBox="1"/>
          <p:nvPr/>
        </p:nvSpPr>
        <p:spPr>
          <a:xfrm>
            <a:off x="474980" y="1555115"/>
            <a:ext cx="5020945" cy="532130"/>
          </a:xfrm>
          <a:prstGeom prst="rect">
            <a:avLst/>
          </a:prstGeom>
          <a:noFill/>
        </p:spPr>
        <p:txBody>
          <a:bodyPr wrap="square" rtlCol="0">
            <a:spAutoFit/>
          </a:bodyPr>
          <a:p>
            <a:pPr algn="l">
              <a:lnSpc>
                <a:spcPts val="3440"/>
              </a:lnSpc>
            </a:pPr>
            <a:r>
              <a:rPr lang="zh-CN" altLang="en-US" dirty="0" smtClean="0">
                <a:latin typeface="微软雅黑" panose="020B0503020204020204" pitchFamily="34" charset="-122"/>
                <a:ea typeface="微软雅黑" panose="020B0503020204020204" pitchFamily="34" charset="-122"/>
              </a:rPr>
              <a:t>域分解的目的是最大化各个子区域的接触面积：</a:t>
            </a:r>
            <a:endParaRPr lang="zh-CN" altLang="en-US" dirty="0" smtClean="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5266055" y="1667510"/>
            <a:ext cx="6929755" cy="494665"/>
          </a:xfrm>
          <a:prstGeom prst="rect">
            <a:avLst/>
          </a:prstGeom>
        </p:spPr>
      </p:pic>
      <p:sp>
        <p:nvSpPr>
          <p:cNvPr id="6" name="文本框 5"/>
          <p:cNvSpPr txBox="1"/>
          <p:nvPr/>
        </p:nvSpPr>
        <p:spPr>
          <a:xfrm>
            <a:off x="474980" y="2234565"/>
            <a:ext cx="4530090" cy="1414780"/>
          </a:xfrm>
          <a:prstGeom prst="rect">
            <a:avLst/>
          </a:prstGeom>
          <a:noFill/>
        </p:spPr>
        <p:txBody>
          <a:bodyPr wrap="square" rtlCol="0">
            <a:spAutoFit/>
          </a:bodyPr>
          <a:p>
            <a:pPr algn="l">
              <a:lnSpc>
                <a:spcPts val="3440"/>
              </a:lnSpc>
            </a:pPr>
            <a:r>
              <a:rPr lang="zh-CN" altLang="en-US" dirty="0" smtClean="0">
                <a:latin typeface="微软雅黑" panose="020B0503020204020204" pitchFamily="34" charset="-122"/>
                <a:ea typeface="微软雅黑" panose="020B0503020204020204" pitchFamily="34" charset="-122"/>
              </a:rPr>
              <a:t>随后，每个子域将被分配给一个</a:t>
            </a:r>
            <a:r>
              <a:rPr lang="en-US" altLang="zh-CN" dirty="0" smtClean="0">
                <a:latin typeface="微软雅黑" panose="020B0503020204020204" pitchFamily="34" charset="-122"/>
                <a:ea typeface="微软雅黑" panose="020B0503020204020204" pitchFamily="34" charset="-122"/>
              </a:rPr>
              <a:t>MPI rank</a:t>
            </a:r>
            <a:r>
              <a:rPr lang="zh-CN" altLang="en-US" dirty="0" smtClean="0">
                <a:latin typeface="微软雅黑" panose="020B0503020204020204" pitchFamily="34" charset="-122"/>
                <a:ea typeface="微软雅黑" panose="020B0503020204020204" pitchFamily="34" charset="-122"/>
              </a:rPr>
              <a:t>，每个</a:t>
            </a:r>
            <a:r>
              <a:rPr lang="en-US" altLang="zh-CN" dirty="0" smtClean="0">
                <a:latin typeface="微软雅黑" panose="020B0503020204020204" pitchFamily="34" charset="-122"/>
                <a:ea typeface="微软雅黑" panose="020B0503020204020204" pitchFamily="34" charset="-122"/>
              </a:rPr>
              <a:t>rank</a:t>
            </a:r>
            <a:r>
              <a:rPr lang="zh-CN" altLang="en-US" dirty="0" smtClean="0">
                <a:latin typeface="微软雅黑" panose="020B0503020204020204" pitchFamily="34" charset="-122"/>
                <a:ea typeface="微软雅黑" panose="020B0503020204020204" pitchFamily="34" charset="-122"/>
              </a:rPr>
              <a:t>也将根据</a:t>
            </a:r>
            <a:r>
              <a:rPr lang="en-US" altLang="zh-CN" dirty="0" smtClean="0">
                <a:latin typeface="微软雅黑" panose="020B0503020204020204" pitchFamily="34" charset="-122"/>
                <a:ea typeface="微软雅黑" panose="020B0503020204020204" pitchFamily="34" charset="-122"/>
              </a:rPr>
              <a:t>MPI</a:t>
            </a:r>
            <a:r>
              <a:rPr lang="zh-CN" altLang="en-US" dirty="0" smtClean="0">
                <a:latin typeface="微软雅黑" panose="020B0503020204020204" pitchFamily="34" charset="-122"/>
                <a:ea typeface="微软雅黑" panose="020B0503020204020204" pitchFamily="34" charset="-122"/>
              </a:rPr>
              <a:t>或</a:t>
            </a:r>
            <a:r>
              <a:rPr lang="en-US" altLang="zh-CN" dirty="0" smtClean="0">
                <a:latin typeface="微软雅黑" panose="020B0503020204020204" pitchFamily="34" charset="-122"/>
                <a:ea typeface="微软雅黑" panose="020B0503020204020204" pitchFamily="34" charset="-122"/>
              </a:rPr>
              <a:t>Rankfile</a:t>
            </a:r>
            <a:r>
              <a:rPr lang="zh-CN" altLang="en-US" dirty="0" smtClean="0">
                <a:latin typeface="微软雅黑" panose="020B0503020204020204" pitchFamily="34" charset="-122"/>
                <a:ea typeface="微软雅黑" panose="020B0503020204020204" pitchFamily="34" charset="-122"/>
              </a:rPr>
              <a:t>绑定到一个插槽（</a:t>
            </a:r>
            <a:r>
              <a:rPr lang="en-US" altLang="zh-CN" dirty="0" smtClean="0">
                <a:latin typeface="微软雅黑" panose="020B0503020204020204" pitchFamily="34" charset="-122"/>
                <a:ea typeface="微软雅黑" panose="020B0503020204020204" pitchFamily="34" charset="-122"/>
              </a:rPr>
              <a:t>slot</a:t>
            </a:r>
            <a:r>
              <a:rPr lang="zh-CN" altLang="en-US" dirty="0" smtClean="0">
                <a:latin typeface="微软雅黑" panose="020B0503020204020204" pitchFamily="34" charset="-122"/>
                <a:ea typeface="微软雅黑" panose="020B0503020204020204" pitchFamily="34" charset="-122"/>
              </a:rPr>
              <a:t>）。</a:t>
            </a:r>
            <a:endParaRPr lang="zh-CN" altLang="en-US" dirty="0" smtClean="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3705309" y="2421837"/>
            <a:ext cx="8323625" cy="4161814"/>
          </a:xfrm>
          <a:prstGeom prst="rect">
            <a:avLst/>
          </a:prstGeom>
        </p:spPr>
      </p:pic>
      <p:sp>
        <p:nvSpPr>
          <p:cNvPr id="7" name="文本框 6"/>
          <p:cNvSpPr txBox="1"/>
          <p:nvPr/>
        </p:nvSpPr>
        <p:spPr>
          <a:xfrm>
            <a:off x="474980" y="3796665"/>
            <a:ext cx="3163570" cy="1414780"/>
          </a:xfrm>
          <a:prstGeom prst="rect">
            <a:avLst/>
          </a:prstGeom>
          <a:noFill/>
        </p:spPr>
        <p:txBody>
          <a:bodyPr wrap="square" rtlCol="0">
            <a:spAutoFit/>
          </a:bodyPr>
          <a:p>
            <a:pPr algn="l">
              <a:lnSpc>
                <a:spcPts val="3440"/>
              </a:lnSpc>
            </a:pPr>
            <a:r>
              <a:rPr lang="zh-CN" altLang="en-US" dirty="0" smtClean="0">
                <a:latin typeface="微软雅黑" panose="020B0503020204020204" pitchFamily="34" charset="-122"/>
                <a:ea typeface="微软雅黑" panose="020B0503020204020204" pitchFamily="34" charset="-122"/>
              </a:rPr>
              <a:t>如果分配插槽的策略不当，可能会导致</a:t>
            </a:r>
            <a:r>
              <a:rPr lang="en-US" altLang="zh-CN" dirty="0" smtClean="0">
                <a:latin typeface="微软雅黑" panose="020B0503020204020204" pitchFamily="34" charset="-122"/>
                <a:ea typeface="微软雅黑" panose="020B0503020204020204" pitchFamily="34" charset="-122"/>
              </a:rPr>
              <a:t>NUMA</a:t>
            </a:r>
            <a:r>
              <a:rPr lang="zh-CN" altLang="en-US" dirty="0" smtClean="0">
                <a:latin typeface="微软雅黑" panose="020B0503020204020204" pitchFamily="34" charset="-122"/>
                <a:ea typeface="微软雅黑" panose="020B0503020204020204" pitchFamily="34" charset="-122"/>
              </a:rPr>
              <a:t>内存通信开销问题</a:t>
            </a:r>
            <a:endParaRPr lang="zh-CN" altLang="en-US"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980" y="1005205"/>
            <a:ext cx="10740390" cy="648335"/>
          </a:xfrm>
        </p:spPr>
        <p:txBody>
          <a:bodyPr>
            <a:normAutofit/>
          </a:bodyPr>
          <a:lstStyle/>
          <a:p>
            <a:r>
              <a:rPr lang="en-US" altLang="zh-CN" sz="4000" b="1" dirty="0">
                <a:latin typeface="微软雅黑" panose="020B0503020204020204" pitchFamily="34" charset="-122"/>
                <a:ea typeface="微软雅黑" panose="020B0503020204020204" pitchFamily="34" charset="-122"/>
                <a:cs typeface="+mn-ea"/>
                <a:sym typeface="+mn-lt"/>
              </a:rPr>
              <a:t>NUMA Distribution</a:t>
            </a:r>
            <a:endParaRPr lang="en-US" altLang="zh-CN"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14" name="文本框 13"/>
          <p:cNvSpPr txBox="1"/>
          <p:nvPr/>
        </p:nvSpPr>
        <p:spPr>
          <a:xfrm>
            <a:off x="553665" y="1579038"/>
            <a:ext cx="1097280" cy="368300"/>
          </a:xfrm>
          <a:prstGeom prst="rect">
            <a:avLst/>
          </a:prstGeom>
          <a:noFill/>
        </p:spPr>
        <p:txBody>
          <a:bodyPr wrap="none" rtlCol="0">
            <a:spAutoFit/>
          </a:bodyPr>
          <a:p>
            <a:r>
              <a:rPr lang="zh-CN" altLang="en-US" u="sng" dirty="0">
                <a:solidFill>
                  <a:srgbClr val="FF0000"/>
                </a:solidFill>
                <a:latin typeface="Arial" panose="020B0604020202020204" pitchFamily="34" charset="0"/>
                <a:cs typeface="Arial" panose="020B0604020202020204" pitchFamily="34" charset="0"/>
              </a:rPr>
              <a:t>目标函数</a:t>
            </a:r>
            <a:endParaRPr lang="zh-CN" altLang="en-US" u="sng" dirty="0">
              <a:solidFill>
                <a:srgbClr val="FF0000"/>
              </a:solidFill>
              <a:latin typeface="Arial" panose="020B0604020202020204" pitchFamily="34" charset="0"/>
              <a:cs typeface="Arial" panose="020B0604020202020204" pitchFamily="34" charset="0"/>
            </a:endParaRPr>
          </a:p>
        </p:txBody>
      </p:sp>
      <p:pic>
        <p:nvPicPr>
          <p:cNvPr id="11" name="图片 10"/>
          <p:cNvPicPr>
            <a:picLocks noChangeAspect="1"/>
          </p:cNvPicPr>
          <p:nvPr/>
        </p:nvPicPr>
        <p:blipFill>
          <a:blip r:embed="rId1"/>
          <a:stretch>
            <a:fillRect/>
          </a:stretch>
        </p:blipFill>
        <p:spPr>
          <a:xfrm>
            <a:off x="553720" y="2004695"/>
            <a:ext cx="2346325" cy="368935"/>
          </a:xfrm>
          <a:prstGeom prst="rect">
            <a:avLst/>
          </a:prstGeom>
        </p:spPr>
      </p:pic>
      <p:pic>
        <p:nvPicPr>
          <p:cNvPr id="9" name="图片 8"/>
          <p:cNvPicPr>
            <a:picLocks noChangeAspect="1"/>
          </p:cNvPicPr>
          <p:nvPr/>
        </p:nvPicPr>
        <p:blipFill>
          <a:blip r:embed="rId2"/>
          <a:stretch>
            <a:fillRect/>
          </a:stretch>
        </p:blipFill>
        <p:spPr>
          <a:xfrm>
            <a:off x="553665" y="2373894"/>
            <a:ext cx="6515596" cy="756622"/>
          </a:xfrm>
          <a:prstGeom prst="rect">
            <a:avLst/>
          </a:prstGeom>
        </p:spPr>
      </p:pic>
      <p:sp>
        <p:nvSpPr>
          <p:cNvPr id="20" name="文本框 19"/>
          <p:cNvSpPr txBox="1"/>
          <p:nvPr/>
        </p:nvSpPr>
        <p:spPr>
          <a:xfrm>
            <a:off x="553403" y="3239336"/>
            <a:ext cx="1097280" cy="368300"/>
          </a:xfrm>
          <a:prstGeom prst="rect">
            <a:avLst/>
          </a:prstGeom>
          <a:noFill/>
        </p:spPr>
        <p:txBody>
          <a:bodyPr wrap="none" rtlCol="0">
            <a:spAutoFit/>
          </a:bodyPr>
          <a:p>
            <a:r>
              <a:rPr lang="zh-CN" altLang="en-US" u="sng" dirty="0">
                <a:solidFill>
                  <a:srgbClr val="FF0000"/>
                </a:solidFill>
                <a:latin typeface="Arial" panose="020B0604020202020204" pitchFamily="34" charset="0"/>
                <a:cs typeface="Arial" panose="020B0604020202020204" pitchFamily="34" charset="0"/>
              </a:rPr>
              <a:t>限制条件</a:t>
            </a:r>
            <a:endParaRPr lang="zh-CN" altLang="en-US" u="sng" dirty="0">
              <a:solidFill>
                <a:srgbClr val="FF0000"/>
              </a:solidFill>
              <a:latin typeface="Arial" panose="020B0604020202020204" pitchFamily="34" charset="0"/>
              <a:cs typeface="Arial" panose="020B0604020202020204" pitchFamily="34" charset="0"/>
            </a:endParaRPr>
          </a:p>
        </p:txBody>
      </p:sp>
      <p:pic>
        <p:nvPicPr>
          <p:cNvPr id="13" name="图片 12"/>
          <p:cNvPicPr>
            <a:picLocks noChangeAspect="1"/>
          </p:cNvPicPr>
          <p:nvPr/>
        </p:nvPicPr>
        <p:blipFill>
          <a:blip r:embed="rId3"/>
          <a:stretch>
            <a:fillRect/>
          </a:stretch>
        </p:blipFill>
        <p:spPr>
          <a:xfrm>
            <a:off x="534615" y="3739975"/>
            <a:ext cx="2921846" cy="614938"/>
          </a:xfrm>
          <a:prstGeom prst="rect">
            <a:avLst/>
          </a:prstGeom>
        </p:spPr>
      </p:pic>
      <p:pic>
        <p:nvPicPr>
          <p:cNvPr id="17" name="图片 16"/>
          <p:cNvPicPr>
            <a:picLocks noChangeAspect="1"/>
          </p:cNvPicPr>
          <p:nvPr/>
        </p:nvPicPr>
        <p:blipFill>
          <a:blip r:embed="rId4"/>
          <a:stretch>
            <a:fillRect/>
          </a:stretch>
        </p:blipFill>
        <p:spPr>
          <a:xfrm>
            <a:off x="632390" y="4375562"/>
            <a:ext cx="2488000" cy="503563"/>
          </a:xfrm>
          <a:prstGeom prst="rect">
            <a:avLst/>
          </a:prstGeom>
        </p:spPr>
      </p:pic>
      <p:pic>
        <p:nvPicPr>
          <p:cNvPr id="21" name="图片 20"/>
          <p:cNvPicPr>
            <a:picLocks noChangeAspect="1"/>
          </p:cNvPicPr>
          <p:nvPr/>
        </p:nvPicPr>
        <p:blipFill>
          <a:blip r:embed="rId5"/>
          <a:stretch>
            <a:fillRect/>
          </a:stretch>
        </p:blipFill>
        <p:spPr>
          <a:xfrm>
            <a:off x="632390" y="4953719"/>
            <a:ext cx="2488000" cy="556180"/>
          </a:xfrm>
          <a:prstGeom prst="rect">
            <a:avLst/>
          </a:prstGeom>
        </p:spPr>
      </p:pic>
      <p:pic>
        <p:nvPicPr>
          <p:cNvPr id="12" name="图片 11"/>
          <p:cNvPicPr>
            <a:picLocks noChangeAspect="1"/>
          </p:cNvPicPr>
          <p:nvPr/>
        </p:nvPicPr>
        <p:blipFill>
          <a:blip r:embed="rId6"/>
          <a:stretch>
            <a:fillRect/>
          </a:stretch>
        </p:blipFill>
        <p:spPr>
          <a:xfrm>
            <a:off x="635325" y="5578732"/>
            <a:ext cx="4217861" cy="327781"/>
          </a:xfrm>
          <a:prstGeom prst="rect">
            <a:avLst/>
          </a:prstGeom>
        </p:spPr>
      </p:pic>
      <p:pic>
        <p:nvPicPr>
          <p:cNvPr id="25" name="图片 24"/>
          <p:cNvPicPr>
            <a:picLocks noChangeAspect="1"/>
          </p:cNvPicPr>
          <p:nvPr/>
        </p:nvPicPr>
        <p:blipFill>
          <a:blip r:embed="rId7"/>
          <a:stretch>
            <a:fillRect/>
          </a:stretch>
        </p:blipFill>
        <p:spPr>
          <a:xfrm>
            <a:off x="632460" y="5975350"/>
            <a:ext cx="2654300" cy="576580"/>
          </a:xfrm>
          <a:prstGeom prst="rect">
            <a:avLst/>
          </a:prstGeom>
        </p:spPr>
      </p:pic>
      <mc:AlternateContent xmlns:mc="http://schemas.openxmlformats.org/markup-compatibility/2006" xmlns:a14="http://schemas.microsoft.com/office/drawing/2010/main">
        <mc:Choice Requires="a14">
          <p:graphicFrame>
            <p:nvGraphicFramePr>
              <p:cNvPr id="3" name="表格 2"/>
              <p:cNvGraphicFramePr/>
              <p:nvPr>
                <p:custDataLst>
                  <p:tags r:id="rId8"/>
                </p:custDataLst>
              </p:nvPr>
            </p:nvGraphicFramePr>
            <p:xfrm>
              <a:off x="4550572" y="1465177"/>
              <a:ext cx="7372500" cy="1067577"/>
            </p:xfrm>
            <a:graphic>
              <a:graphicData uri="http://schemas.openxmlformats.org/drawingml/2006/table">
                <a:tbl>
                  <a:tblPr firstRow="1" bandRow="1">
                    <a:tableStyleId>{5C22544A-7EE6-4342-B048-85BDC9FD1C3A}</a:tableStyleId>
                  </a:tblPr>
                  <a:tblGrid>
                    <a:gridCol w="2457784"/>
                    <a:gridCol w="4914716"/>
                  </a:tblGrid>
                  <a:tr h="228988">
                    <a:tc>
                      <a:txBody>
                        <a:bodyPr/>
                        <a:p>
                          <a:pPr>
                            <a:buNone/>
                          </a:pPr>
                          <a:r>
                            <a:rPr lang="en-US" altLang="zh-CN" sz="1400" dirty="0">
                              <a:latin typeface="Arial" panose="020B0604020202020204" pitchFamily="34" charset="0"/>
                              <a:cs typeface="Arial" panose="020B0604020202020204" pitchFamily="34" charset="0"/>
                            </a:rPr>
                            <a:t>vars</a:t>
                          </a:r>
                          <a:endParaRPr lang="en-US" altLang="zh-CN" sz="1400" dirty="0">
                            <a:latin typeface="Arial" panose="020B0604020202020204" pitchFamily="34" charset="0"/>
                            <a:cs typeface="Arial" panose="020B0604020202020204" pitchFamily="34" charset="0"/>
                          </a:endParaRPr>
                        </a:p>
                      </a:txBody>
                      <a:tcPr/>
                    </a:tc>
                    <a:tc>
                      <a:txBody>
                        <a:bodyPr/>
                        <a:p>
                          <a:pPr>
                            <a:buNone/>
                          </a:pPr>
                          <a:r>
                            <a:rPr lang="en-US" altLang="zh-CN" sz="1400" b="1" kern="1200" dirty="0">
                              <a:solidFill>
                                <a:schemeClr val="lt1"/>
                              </a:solidFill>
                              <a:latin typeface="Arial" panose="020B0604020202020204" pitchFamily="34" charset="0"/>
                              <a:ea typeface="+mn-ea"/>
                              <a:cs typeface="Arial" panose="020B0604020202020204" pitchFamily="34" charset="0"/>
                            </a:rPr>
                            <a:t>description</a:t>
                          </a:r>
                          <a:endParaRPr lang="en-US" altLang="zh-CN" sz="1400" b="1" kern="1200" dirty="0">
                            <a:solidFill>
                              <a:schemeClr val="lt1"/>
                            </a:solidFill>
                            <a:latin typeface="Arial" panose="020B0604020202020204" pitchFamily="34" charset="0"/>
                            <a:ea typeface="+mn-ea"/>
                            <a:cs typeface="Arial" panose="020B0604020202020204" pitchFamily="34" charset="0"/>
                          </a:endParaRPr>
                        </a:p>
                      </a:txBody>
                      <a:tcPr/>
                    </a:tc>
                  </a:tr>
                  <a:tr h="275486">
                    <a:tc>
                      <a:txBody>
                        <a:bodyPr/>
                        <a:p>
                          <a:pPr algn="dist">
                            <a:buNone/>
                          </a:pPr>
                          <a14:m>
                            <m:oMathPara xmlns:m="http://schemas.openxmlformats.org/officeDocument/2006/math">
                              <m:oMathParaPr>
                                <m:jc m:val="center"/>
                              </m:oMathParaPr>
                              <m:oMath xmlns:m="http://schemas.openxmlformats.org/officeDocument/2006/math">
                                <m:r>
                                  <a:rPr lang="en-US" altLang="zh-CN" sz="1400" b="0" i="1" smtClean="0">
                                    <a:latin typeface="Cambria Math" panose="02040503050406030204" pitchFamily="18" charset="0"/>
                                    <a:cs typeface="Arial" panose="020B0604020202020204" pitchFamily="34" charset="0"/>
                                  </a:rPr>
                                  <m:t>𝑥</m:t>
                                </m:r>
                                <m:r>
                                  <a:rPr lang="en-US" altLang="zh-CN" sz="1400" b="0" i="1" smtClean="0">
                                    <a:latin typeface="Cambria Math" panose="02040503050406030204" pitchFamily="18" charset="0"/>
                                    <a:cs typeface="Arial" panose="020B0604020202020204" pitchFamily="34" charset="0"/>
                                  </a:rPr>
                                  <m:t>[</m:t>
                                </m:r>
                                <m:r>
                                  <a:rPr lang="en-US" altLang="zh-CN" sz="1400" b="0" i="1" smtClean="0">
                                    <a:latin typeface="Cambria Math" panose="02040503050406030204" pitchFamily="18" charset="0"/>
                                    <a:cs typeface="Arial" panose="020B0604020202020204" pitchFamily="34" charset="0"/>
                                  </a:rPr>
                                  <m:t>𝑖</m:t>
                                </m:r>
                                <m:r>
                                  <a:rPr lang="en-US" altLang="zh-CN" sz="1400" b="0" i="1" smtClean="0">
                                    <a:latin typeface="Cambria Math" panose="02040503050406030204" pitchFamily="18" charset="0"/>
                                    <a:cs typeface="Arial" panose="020B0604020202020204" pitchFamily="34" charset="0"/>
                                  </a:rPr>
                                  <m:t>,</m:t>
                                </m:r>
                                <m:r>
                                  <a:rPr lang="en-US" altLang="zh-CN" sz="1400" b="0" i="1" smtClean="0">
                                    <a:latin typeface="Cambria Math" panose="02040503050406030204" pitchFamily="18" charset="0"/>
                                    <a:cs typeface="Arial" panose="020B0604020202020204" pitchFamily="34" charset="0"/>
                                  </a:rPr>
                                  <m:t>𝑘</m:t>
                                </m:r>
                                <m:r>
                                  <a:rPr lang="en-US" altLang="zh-CN" sz="1400" b="0" i="1" smtClean="0">
                                    <a:latin typeface="Cambria Math" panose="02040503050406030204" pitchFamily="18" charset="0"/>
                                    <a:cs typeface="Arial" panose="020B0604020202020204" pitchFamily="34" charset="0"/>
                                  </a:rPr>
                                  <m:t>]</m:t>
                                </m:r>
                              </m:oMath>
                            </m:oMathPara>
                          </a14:m>
                          <a:endParaRPr lang="en-US" altLang="zh-CN" sz="1400" dirty="0">
                            <a:latin typeface="Arial" panose="020B0604020202020204" pitchFamily="34" charset="0"/>
                            <a:cs typeface="Arial" panose="020B0604020202020204" pitchFamily="34" charset="0"/>
                          </a:endParaRPr>
                        </a:p>
                      </a:txBody>
                      <a:tcPr/>
                    </a:tc>
                    <a:tc>
                      <a:txBody>
                        <a:bodyPr/>
                        <a:p>
                          <a:pPr marL="0" algn="l" defTabSz="914400" rtl="0" eaLnBrk="1" latinLnBrk="0" hangingPunct="1">
                            <a:buNone/>
                          </a:pPr>
                          <a:r>
                            <a:rPr lang="zh-CN" altLang="en-US" sz="1400" kern="1200" dirty="0">
                              <a:solidFill>
                                <a:schemeClr val="dk1"/>
                              </a:solidFill>
                              <a:latin typeface="Arial" panose="020B0604020202020204" pitchFamily="34" charset="0"/>
                              <a:ea typeface="+mn-ea"/>
                              <a:cs typeface="Arial" panose="020B0604020202020204" pitchFamily="34" charset="0"/>
                            </a:rPr>
                            <a:t>二元变量，如果进程</a:t>
                          </a:r>
                          <a:r>
                            <a:rPr lang="en-US" altLang="zh-CN" sz="1400" kern="1200" dirty="0">
                              <a:solidFill>
                                <a:schemeClr val="dk1"/>
                              </a:solidFill>
                              <a:latin typeface="Arial" panose="020B0604020202020204" pitchFamily="34" charset="0"/>
                              <a:ea typeface="+mn-ea"/>
                              <a:cs typeface="Arial" panose="020B0604020202020204" pitchFamily="34" charset="0"/>
                            </a:rPr>
                            <a:t>i</a:t>
                          </a:r>
                          <a:r>
                            <a:rPr lang="zh-CN" altLang="en-US" sz="1400" kern="1200" dirty="0">
                              <a:solidFill>
                                <a:schemeClr val="dk1"/>
                              </a:solidFill>
                              <a:latin typeface="Arial" panose="020B0604020202020204" pitchFamily="34" charset="0"/>
                              <a:ea typeface="+mn-ea"/>
                              <a:cs typeface="Arial" panose="020B0604020202020204" pitchFamily="34" charset="0"/>
                            </a:rPr>
                            <a:t>绑定在</a:t>
                          </a:r>
                          <a:r>
                            <a:rPr lang="en-US" altLang="zh-CN" sz="1400" kern="1200" dirty="0">
                              <a:solidFill>
                                <a:schemeClr val="dk1"/>
                              </a:solidFill>
                              <a:latin typeface="Arial" panose="020B0604020202020204" pitchFamily="34" charset="0"/>
                              <a:ea typeface="+mn-ea"/>
                              <a:cs typeface="Arial" panose="020B0604020202020204" pitchFamily="34" charset="0"/>
                            </a:rPr>
                            <a:t>NUMA</a:t>
                          </a:r>
                          <a:r>
                            <a:rPr lang="zh-CN" altLang="en-US" sz="1400" kern="1200" dirty="0">
                              <a:solidFill>
                                <a:schemeClr val="dk1"/>
                              </a:solidFill>
                              <a:latin typeface="Arial" panose="020B0604020202020204" pitchFamily="34" charset="0"/>
                              <a:ea typeface="+mn-ea"/>
                              <a:cs typeface="Arial" panose="020B0604020202020204" pitchFamily="34" charset="0"/>
                            </a:rPr>
                            <a:t>节点</a:t>
                          </a:r>
                          <a:r>
                            <a:rPr lang="en-US" altLang="zh-CN" sz="1400" kern="1200" dirty="0">
                              <a:solidFill>
                                <a:schemeClr val="dk1"/>
                              </a:solidFill>
                              <a:latin typeface="Arial" panose="020B0604020202020204" pitchFamily="34" charset="0"/>
                              <a:ea typeface="+mn-ea"/>
                              <a:cs typeface="Arial" panose="020B0604020202020204" pitchFamily="34" charset="0"/>
                            </a:rPr>
                            <a:t>k</a:t>
                          </a:r>
                          <a:r>
                            <a:rPr lang="zh-CN" altLang="en-US" sz="1400" kern="1200" dirty="0">
                              <a:solidFill>
                                <a:schemeClr val="dk1"/>
                              </a:solidFill>
                              <a:latin typeface="Arial" panose="020B0604020202020204" pitchFamily="34" charset="0"/>
                              <a:ea typeface="+mn-ea"/>
                              <a:cs typeface="Arial" panose="020B0604020202020204" pitchFamily="34" charset="0"/>
                            </a:rPr>
                            <a:t>上</a:t>
                          </a:r>
                          <a:endParaRPr lang="zh-CN" altLang="en-US" sz="1400" kern="1200" dirty="0">
                            <a:solidFill>
                              <a:schemeClr val="dk1"/>
                            </a:solidFill>
                            <a:latin typeface="Arial" panose="020B0604020202020204" pitchFamily="34" charset="0"/>
                            <a:ea typeface="+mn-ea"/>
                            <a:cs typeface="Arial" panose="020B0604020202020204" pitchFamily="34" charset="0"/>
                          </a:endParaRPr>
                        </a:p>
                      </a:txBody>
                      <a:tcPr/>
                    </a:tc>
                  </a:tr>
                  <a:tr h="457977">
                    <a:tc>
                      <a:txBody>
                        <a:bodyPr/>
                        <a:p>
                          <a:pPr>
                            <a:buNone/>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Arial" panose="020B0604020202020204" pitchFamily="34" charset="0"/>
                                  </a:rPr>
                                  <m:t>𝑦</m:t>
                                </m:r>
                                <m:r>
                                  <a:rPr lang="en-US" altLang="zh-CN" sz="1400" b="0" i="1" smtClean="0">
                                    <a:latin typeface="Cambria Math" panose="02040503050406030204" pitchFamily="18" charset="0"/>
                                    <a:cs typeface="Arial" panose="020B0604020202020204" pitchFamily="34" charset="0"/>
                                  </a:rPr>
                                  <m:t>[</m:t>
                                </m:r>
                                <m:r>
                                  <a:rPr lang="en-US" altLang="zh-CN" sz="1400" b="0" i="1" smtClean="0">
                                    <a:latin typeface="Cambria Math" panose="02040503050406030204" pitchFamily="18" charset="0"/>
                                    <a:cs typeface="Arial" panose="020B0604020202020204" pitchFamily="34" charset="0"/>
                                  </a:rPr>
                                  <m:t>𝑖</m:t>
                                </m:r>
                                <m:r>
                                  <a:rPr lang="en-US" altLang="zh-CN" sz="1400" b="0" i="1" smtClean="0">
                                    <a:latin typeface="Cambria Math" panose="02040503050406030204" pitchFamily="18" charset="0"/>
                                    <a:cs typeface="Arial" panose="020B0604020202020204" pitchFamily="34" charset="0"/>
                                  </a:rPr>
                                  <m:t>,</m:t>
                                </m:r>
                                <m:r>
                                  <a:rPr lang="en-US" altLang="zh-CN" sz="1400" b="0" i="1" smtClean="0">
                                    <a:latin typeface="Cambria Math" panose="02040503050406030204" pitchFamily="18" charset="0"/>
                                    <a:cs typeface="Arial" panose="020B0604020202020204" pitchFamily="34" charset="0"/>
                                  </a:rPr>
                                  <m:t>𝑗</m:t>
                                </m:r>
                                <m:r>
                                  <a:rPr lang="en-US" altLang="zh-CN" sz="1400" b="0" i="1" smtClean="0">
                                    <a:latin typeface="Cambria Math" panose="02040503050406030204" pitchFamily="18" charset="0"/>
                                    <a:cs typeface="Arial" panose="020B0604020202020204" pitchFamily="34" charset="0"/>
                                  </a:rPr>
                                  <m:t>]</m:t>
                                </m:r>
                              </m:oMath>
                            </m:oMathPara>
                          </a14:m>
                          <a:endParaRPr lang="en-US" altLang="zh-CN" sz="1400" dirty="0">
                            <a:latin typeface="Arial" panose="020B0604020202020204" pitchFamily="34" charset="0"/>
                            <a:cs typeface="Arial" panose="020B0604020202020204" pitchFamily="34" charset="0"/>
                          </a:endParaRPr>
                        </a:p>
                      </a:txBody>
                      <a:tcPr/>
                    </a:tc>
                    <a:tc>
                      <a:txBody>
                        <a:bodyPr/>
                        <a:p>
                          <a:pPr marL="0" algn="l" defTabSz="914400" rtl="0" eaLnBrk="1" latinLnBrk="0" hangingPunct="1">
                            <a:buNone/>
                          </a:pPr>
                          <a:r>
                            <a:rPr lang="zh-CN" altLang="en-US" sz="1400" kern="1200" dirty="0">
                              <a:solidFill>
                                <a:schemeClr val="dk1"/>
                              </a:solidFill>
                              <a:latin typeface="Arial" panose="020B0604020202020204" pitchFamily="34" charset="0"/>
                              <a:ea typeface="+mn-ea"/>
                              <a:cs typeface="Arial" panose="020B0604020202020204" pitchFamily="34" charset="0"/>
                            </a:rPr>
                            <a:t>二元变量，如果进程</a:t>
                          </a:r>
                          <a:r>
                            <a:rPr lang="en-US" altLang="zh-CN" sz="1400" kern="1200" dirty="0">
                              <a:solidFill>
                                <a:schemeClr val="dk1"/>
                              </a:solidFill>
                              <a:latin typeface="Arial" panose="020B0604020202020204" pitchFamily="34" charset="0"/>
                              <a:ea typeface="+mn-ea"/>
                              <a:cs typeface="Arial" panose="020B0604020202020204" pitchFamily="34" charset="0"/>
                            </a:rPr>
                            <a:t>i</a:t>
                          </a:r>
                          <a:r>
                            <a:rPr lang="zh-CN" altLang="en-US" sz="1400" kern="1200" dirty="0">
                              <a:solidFill>
                                <a:schemeClr val="dk1"/>
                              </a:solidFill>
                              <a:latin typeface="Arial" panose="020B0604020202020204" pitchFamily="34" charset="0"/>
                              <a:ea typeface="+mn-ea"/>
                              <a:cs typeface="Arial" panose="020B0604020202020204" pitchFamily="34" charset="0"/>
                            </a:rPr>
                            <a:t>绑定在逻辑核</a:t>
                          </a:r>
                          <a:r>
                            <a:rPr lang="en-US" altLang="zh-CN" sz="1400" kern="1200" dirty="0">
                              <a:solidFill>
                                <a:schemeClr val="dk1"/>
                              </a:solidFill>
                              <a:latin typeface="Arial" panose="020B0604020202020204" pitchFamily="34" charset="0"/>
                              <a:ea typeface="+mn-ea"/>
                              <a:cs typeface="Arial" panose="020B0604020202020204" pitchFamily="34" charset="0"/>
                            </a:rPr>
                            <a:t>j</a:t>
                          </a:r>
                          <a:r>
                            <a:rPr lang="zh-CN" altLang="en-US" sz="1400" kern="1200" dirty="0">
                              <a:solidFill>
                                <a:schemeClr val="dk1"/>
                              </a:solidFill>
                              <a:latin typeface="Arial" panose="020B0604020202020204" pitchFamily="34" charset="0"/>
                              <a:ea typeface="+mn-ea"/>
                              <a:cs typeface="Arial" panose="020B0604020202020204" pitchFamily="34" charset="0"/>
                            </a:rPr>
                            <a:t>上</a:t>
                          </a:r>
                          <a:endParaRPr lang="zh-CN" altLang="en-US" sz="1400" kern="1200" dirty="0">
                            <a:solidFill>
                              <a:schemeClr val="dk1"/>
                            </a:solidFill>
                            <a:latin typeface="Arial" panose="020B0604020202020204" pitchFamily="34" charset="0"/>
                            <a:ea typeface="+mn-ea"/>
                            <a:cs typeface="Arial" panose="020B0604020202020204" pitchFamily="34" charset="0"/>
                          </a:endParaRPr>
                        </a:p>
                      </a:txBody>
                      <a:tcPr/>
                    </a:tc>
                  </a:tr>
                </a:tbl>
              </a:graphicData>
            </a:graphic>
          </p:graphicFrame>
        </mc:Choice>
        <mc:Fallback xmlns="">
          <p:graphicFrame>
            <p:nvGraphicFramePr>
              <p:cNvPr id="3" name="表格 2"/>
              <p:cNvGraphicFramePr/>
              <p:nvPr>
                <p:custDataLst>
                  <p:tags r:id="rId9"/>
                </p:custDataLst>
              </p:nvPr>
            </p:nvGraphicFramePr>
            <p:xfrm>
              <a:off x="4550572" y="1465177"/>
              <a:ext cx="7372500" cy="1067577"/>
            </p:xfrm>
            <a:graphic>
              <a:graphicData uri="http://schemas.openxmlformats.org/drawingml/2006/table">
                <a:tbl>
                  <a:tblPr firstRow="1" bandRow="1">
                    <a:tableStyleId>{5C22544A-7EE6-4342-B048-85BDC9FD1C3A}</a:tableStyleId>
                  </a:tblPr>
                  <a:tblGrid>
                    <a:gridCol w="2457784"/>
                    <a:gridCol w="4914716"/>
                  </a:tblGrid>
                  <a:tr h="228988">
                    <a:tc>
                      <a:txBody>
                        <a:bodyPr/>
                        <a:p>
                          <a:pPr>
                            <a:buNone/>
                          </a:pPr>
                          <a:r>
                            <a:rPr lang="en-US" altLang="zh-CN" sz="1400" dirty="0">
                              <a:latin typeface="Arial" panose="020B0604020202020204" pitchFamily="34" charset="0"/>
                              <a:cs typeface="Arial" panose="020B0604020202020204" pitchFamily="34" charset="0"/>
                            </a:rPr>
                            <a:t>vars</a:t>
                          </a:r>
                          <a:endParaRPr lang="en-US" altLang="zh-CN" sz="1400" dirty="0">
                            <a:latin typeface="Arial" panose="020B0604020202020204" pitchFamily="34" charset="0"/>
                            <a:cs typeface="Arial" panose="020B0604020202020204" pitchFamily="34" charset="0"/>
                          </a:endParaRPr>
                        </a:p>
                      </a:txBody>
                      <a:tcPr/>
                    </a:tc>
                    <a:tc>
                      <a:txBody>
                        <a:bodyPr/>
                        <a:p>
                          <a:pPr>
                            <a:buNone/>
                          </a:pPr>
                          <a:r>
                            <a:rPr lang="en-US" altLang="zh-CN" sz="1400" b="1" kern="1200" dirty="0">
                              <a:solidFill>
                                <a:schemeClr val="lt1"/>
                              </a:solidFill>
                              <a:latin typeface="Arial" panose="020B0604020202020204" pitchFamily="34" charset="0"/>
                              <a:ea typeface="+mn-ea"/>
                              <a:cs typeface="Arial" panose="020B0604020202020204" pitchFamily="34" charset="0"/>
                            </a:rPr>
                            <a:t>description</a:t>
                          </a:r>
                          <a:endParaRPr lang="en-US" altLang="zh-CN" sz="1400" b="1" kern="1200" dirty="0">
                            <a:solidFill>
                              <a:schemeClr val="lt1"/>
                            </a:solidFill>
                            <a:latin typeface="Arial" panose="020B0604020202020204" pitchFamily="34" charset="0"/>
                            <a:ea typeface="+mn-ea"/>
                            <a:cs typeface="Arial" panose="020B0604020202020204" pitchFamily="34" charset="0"/>
                          </a:endParaRPr>
                        </a:p>
                      </a:txBody>
                      <a:tcPr/>
                    </a:tc>
                  </a:tr>
                  <a:tr h="304800">
                    <a:tc>
                      <a:txBody>
                        <a:bodyPr/>
                        <a:lstStyle/>
                        <a:p>
                          <a:endParaRPr lang="zh-CN"/>
                        </a:p>
                      </a:txBody>
                      <a:tcPr>
                        <a:blipFill>
                          <a:blip r:embed="rId10"/>
                        </a:blipFill>
                      </a:tcPr>
                    </a:tc>
                    <a:tc>
                      <a:txBody>
                        <a:bodyPr/>
                        <a:p>
                          <a:pPr marL="0" algn="l" defTabSz="914400" rtl="0" eaLnBrk="1" latinLnBrk="0" hangingPunct="1">
                            <a:buNone/>
                          </a:pPr>
                          <a:r>
                            <a:rPr lang="zh-CN" altLang="en-US" sz="1400" kern="1200" dirty="0">
                              <a:solidFill>
                                <a:schemeClr val="dk1"/>
                              </a:solidFill>
                              <a:latin typeface="Arial" panose="020B0604020202020204" pitchFamily="34" charset="0"/>
                              <a:ea typeface="+mn-ea"/>
                              <a:cs typeface="Arial" panose="020B0604020202020204" pitchFamily="34" charset="0"/>
                            </a:rPr>
                            <a:t>二元变量，如果进程</a:t>
                          </a:r>
                          <a:r>
                            <a:rPr lang="en-US" altLang="zh-CN" sz="1400" kern="1200" dirty="0">
                              <a:solidFill>
                                <a:schemeClr val="dk1"/>
                              </a:solidFill>
                              <a:latin typeface="Arial" panose="020B0604020202020204" pitchFamily="34" charset="0"/>
                              <a:ea typeface="+mn-ea"/>
                              <a:cs typeface="Arial" panose="020B0604020202020204" pitchFamily="34" charset="0"/>
                            </a:rPr>
                            <a:t>i</a:t>
                          </a:r>
                          <a:r>
                            <a:rPr lang="zh-CN" altLang="en-US" sz="1400" kern="1200" dirty="0">
                              <a:solidFill>
                                <a:schemeClr val="dk1"/>
                              </a:solidFill>
                              <a:latin typeface="Arial" panose="020B0604020202020204" pitchFamily="34" charset="0"/>
                              <a:ea typeface="+mn-ea"/>
                              <a:cs typeface="Arial" panose="020B0604020202020204" pitchFamily="34" charset="0"/>
                            </a:rPr>
                            <a:t>绑定在</a:t>
                          </a:r>
                          <a:r>
                            <a:rPr lang="en-US" altLang="zh-CN" sz="1400" kern="1200" dirty="0">
                              <a:solidFill>
                                <a:schemeClr val="dk1"/>
                              </a:solidFill>
                              <a:latin typeface="Arial" panose="020B0604020202020204" pitchFamily="34" charset="0"/>
                              <a:ea typeface="+mn-ea"/>
                              <a:cs typeface="Arial" panose="020B0604020202020204" pitchFamily="34" charset="0"/>
                            </a:rPr>
                            <a:t>NUMA</a:t>
                          </a:r>
                          <a:r>
                            <a:rPr lang="zh-CN" altLang="en-US" sz="1400" kern="1200" dirty="0">
                              <a:solidFill>
                                <a:schemeClr val="dk1"/>
                              </a:solidFill>
                              <a:latin typeface="Arial" panose="020B0604020202020204" pitchFamily="34" charset="0"/>
                              <a:ea typeface="+mn-ea"/>
                              <a:cs typeface="Arial" panose="020B0604020202020204" pitchFamily="34" charset="0"/>
                            </a:rPr>
                            <a:t>节点</a:t>
                          </a:r>
                          <a:r>
                            <a:rPr lang="en-US" altLang="zh-CN" sz="1400" kern="1200" dirty="0">
                              <a:solidFill>
                                <a:schemeClr val="dk1"/>
                              </a:solidFill>
                              <a:latin typeface="Arial" panose="020B0604020202020204" pitchFamily="34" charset="0"/>
                              <a:ea typeface="+mn-ea"/>
                              <a:cs typeface="Arial" panose="020B0604020202020204" pitchFamily="34" charset="0"/>
                            </a:rPr>
                            <a:t>k</a:t>
                          </a:r>
                          <a:r>
                            <a:rPr lang="zh-CN" altLang="en-US" sz="1400" kern="1200" dirty="0">
                              <a:solidFill>
                                <a:schemeClr val="dk1"/>
                              </a:solidFill>
                              <a:latin typeface="Arial" panose="020B0604020202020204" pitchFamily="34" charset="0"/>
                              <a:ea typeface="+mn-ea"/>
                              <a:cs typeface="Arial" panose="020B0604020202020204" pitchFamily="34" charset="0"/>
                            </a:rPr>
                            <a:t>上</a:t>
                          </a:r>
                          <a:endParaRPr lang="zh-CN" altLang="en-US" sz="1400" kern="1200" dirty="0">
                            <a:solidFill>
                              <a:schemeClr val="dk1"/>
                            </a:solidFill>
                            <a:latin typeface="Arial" panose="020B0604020202020204" pitchFamily="34" charset="0"/>
                            <a:ea typeface="+mn-ea"/>
                            <a:cs typeface="Arial" panose="020B0604020202020204" pitchFamily="34" charset="0"/>
                          </a:endParaRPr>
                        </a:p>
                      </a:txBody>
                      <a:tcPr/>
                    </a:tc>
                  </a:tr>
                  <a:tr h="458470">
                    <a:tc>
                      <a:txBody>
                        <a:bodyPr/>
                        <a:lstStyle/>
                        <a:p>
                          <a:endParaRPr lang="zh-CN"/>
                        </a:p>
                      </a:txBody>
                      <a:tcPr>
                        <a:blipFill>
                          <a:blip r:embed="rId10"/>
                        </a:blipFill>
                      </a:tcPr>
                    </a:tc>
                    <a:tc>
                      <a:txBody>
                        <a:bodyPr/>
                        <a:p>
                          <a:pPr marL="0" algn="l" defTabSz="914400" rtl="0" eaLnBrk="1" latinLnBrk="0" hangingPunct="1">
                            <a:buNone/>
                          </a:pPr>
                          <a:r>
                            <a:rPr lang="zh-CN" altLang="en-US" sz="1400" kern="1200" dirty="0">
                              <a:solidFill>
                                <a:schemeClr val="dk1"/>
                              </a:solidFill>
                              <a:latin typeface="Arial" panose="020B0604020202020204" pitchFamily="34" charset="0"/>
                              <a:ea typeface="+mn-ea"/>
                              <a:cs typeface="Arial" panose="020B0604020202020204" pitchFamily="34" charset="0"/>
                            </a:rPr>
                            <a:t>二元变量，如果进程</a:t>
                          </a:r>
                          <a:r>
                            <a:rPr lang="en-US" altLang="zh-CN" sz="1400" kern="1200" dirty="0">
                              <a:solidFill>
                                <a:schemeClr val="dk1"/>
                              </a:solidFill>
                              <a:latin typeface="Arial" panose="020B0604020202020204" pitchFamily="34" charset="0"/>
                              <a:ea typeface="+mn-ea"/>
                              <a:cs typeface="Arial" panose="020B0604020202020204" pitchFamily="34" charset="0"/>
                            </a:rPr>
                            <a:t>i</a:t>
                          </a:r>
                          <a:r>
                            <a:rPr lang="zh-CN" altLang="en-US" sz="1400" kern="1200" dirty="0">
                              <a:solidFill>
                                <a:schemeClr val="dk1"/>
                              </a:solidFill>
                              <a:latin typeface="Arial" panose="020B0604020202020204" pitchFamily="34" charset="0"/>
                              <a:ea typeface="+mn-ea"/>
                              <a:cs typeface="Arial" panose="020B0604020202020204" pitchFamily="34" charset="0"/>
                            </a:rPr>
                            <a:t>绑定在逻辑核</a:t>
                          </a:r>
                          <a:r>
                            <a:rPr lang="en-US" altLang="zh-CN" sz="1400" kern="1200" dirty="0">
                              <a:solidFill>
                                <a:schemeClr val="dk1"/>
                              </a:solidFill>
                              <a:latin typeface="Arial" panose="020B0604020202020204" pitchFamily="34" charset="0"/>
                              <a:ea typeface="+mn-ea"/>
                              <a:cs typeface="Arial" panose="020B0604020202020204" pitchFamily="34" charset="0"/>
                            </a:rPr>
                            <a:t>j</a:t>
                          </a:r>
                          <a:r>
                            <a:rPr lang="zh-CN" altLang="en-US" sz="1400" kern="1200" dirty="0">
                              <a:solidFill>
                                <a:schemeClr val="dk1"/>
                              </a:solidFill>
                              <a:latin typeface="Arial" panose="020B0604020202020204" pitchFamily="34" charset="0"/>
                              <a:ea typeface="+mn-ea"/>
                              <a:cs typeface="Arial" panose="020B0604020202020204" pitchFamily="34" charset="0"/>
                            </a:rPr>
                            <a:t>上</a:t>
                          </a:r>
                          <a:endParaRPr lang="zh-CN" altLang="en-US" sz="1400" kern="1200" dirty="0">
                            <a:solidFill>
                              <a:schemeClr val="dk1"/>
                            </a:solidFill>
                            <a:latin typeface="Arial" panose="020B0604020202020204" pitchFamily="34" charset="0"/>
                            <a:ea typeface="+mn-ea"/>
                            <a:cs typeface="Arial" panose="020B0604020202020204" pitchFamily="34" charset="0"/>
                          </a:endParaRPr>
                        </a:p>
                      </a:txBody>
                      <a:tcPr/>
                    </a:tc>
                  </a:tr>
                </a:tbl>
              </a:graphicData>
            </a:graphic>
          </p:graphicFrame>
        </mc:Fallback>
      </mc:AlternateContent>
      <p:sp>
        <p:nvSpPr>
          <p:cNvPr id="5" name="文本框 4"/>
          <p:cNvSpPr txBox="1"/>
          <p:nvPr/>
        </p:nvSpPr>
        <p:spPr>
          <a:xfrm>
            <a:off x="7266753" y="2690563"/>
            <a:ext cx="4656319" cy="337185"/>
          </a:xfrm>
          <a:prstGeom prst="rect">
            <a:avLst/>
          </a:prstGeom>
          <a:noFill/>
        </p:spPr>
        <p:txBody>
          <a:bodyPr wrap="square" rtlCol="0">
            <a:spAutoFit/>
          </a:bodyPr>
          <a:p>
            <a:pPr marL="285750" indent="-285750">
              <a:buFont typeface="Wingdings" panose="05000000000000000000" pitchFamily="2" charset="2"/>
              <a:buChar char="Ø"/>
            </a:pPr>
            <a:r>
              <a:rPr lang="zh-CN" altLang="en-US" sz="1600" dirty="0">
                <a:solidFill>
                  <a:srgbClr val="FA8072"/>
                </a:solidFill>
                <a:latin typeface="Arial" panose="020B0604020202020204" pitchFamily="34" charset="0"/>
                <a:cs typeface="Arial" panose="020B0604020202020204" pitchFamily="34" charset="0"/>
              </a:rPr>
              <a:t>相同</a:t>
            </a:r>
            <a:r>
              <a:rPr lang="en-US" altLang="zh-CN" sz="1600" dirty="0">
                <a:solidFill>
                  <a:srgbClr val="FA8072"/>
                </a:solidFill>
                <a:latin typeface="Arial" panose="020B0604020202020204" pitchFamily="34" charset="0"/>
                <a:cs typeface="Arial" panose="020B0604020202020204" pitchFamily="34" charset="0"/>
              </a:rPr>
              <a:t>NUMA</a:t>
            </a:r>
            <a:r>
              <a:rPr lang="zh-CN" altLang="en-US" sz="1600" dirty="0">
                <a:solidFill>
                  <a:srgbClr val="FA8072"/>
                </a:solidFill>
                <a:latin typeface="Arial" panose="020B0604020202020204" pitchFamily="34" charset="0"/>
                <a:cs typeface="Arial" panose="020B0604020202020204" pitchFamily="34" charset="0"/>
              </a:rPr>
              <a:t>节点下每个子区域的邻域</a:t>
            </a:r>
            <a:r>
              <a:rPr lang="zh-CN" altLang="en-US" sz="1600" dirty="0">
                <a:solidFill>
                  <a:srgbClr val="FA8072"/>
                </a:solidFill>
                <a:latin typeface="Arial" panose="020B0604020202020204" pitchFamily="34" charset="0"/>
                <a:cs typeface="Arial" panose="020B0604020202020204" pitchFamily="34" charset="0"/>
              </a:rPr>
              <a:t>目标数</a:t>
            </a:r>
            <a:endParaRPr lang="zh-CN" altLang="en-US" sz="1600" dirty="0">
              <a:solidFill>
                <a:srgbClr val="FA8072"/>
              </a:solidFill>
              <a:latin typeface="Arial" panose="020B0604020202020204" pitchFamily="34" charset="0"/>
              <a:cs typeface="Arial" panose="020B0604020202020204" pitchFamily="34" charset="0"/>
            </a:endParaRPr>
          </a:p>
        </p:txBody>
      </p:sp>
      <p:sp>
        <p:nvSpPr>
          <p:cNvPr id="19" name="文本框 18"/>
          <p:cNvSpPr txBox="1"/>
          <p:nvPr/>
        </p:nvSpPr>
        <p:spPr>
          <a:xfrm>
            <a:off x="7266753" y="3878802"/>
            <a:ext cx="4171188" cy="337185"/>
          </a:xfrm>
          <a:prstGeom prst="rect">
            <a:avLst/>
          </a:prstGeom>
          <a:noFill/>
        </p:spPr>
        <p:txBody>
          <a:bodyPr wrap="square">
            <a:spAutoFit/>
          </a:bodyPr>
          <a:p>
            <a:pPr marL="285750" indent="-285750">
              <a:buFont typeface="Wingdings" panose="05000000000000000000" pitchFamily="2" charset="2"/>
              <a:buChar char="Ø"/>
            </a:pPr>
            <a:r>
              <a:rPr lang="zh-CN" altLang="en-US" sz="1600" dirty="0">
                <a:solidFill>
                  <a:srgbClr val="FA8072"/>
                </a:solidFill>
                <a:latin typeface="Arial" panose="020B0604020202020204" pitchFamily="34" charset="0"/>
                <a:cs typeface="Arial" panose="020B0604020202020204" pitchFamily="34" charset="0"/>
              </a:rPr>
              <a:t>每个</a:t>
            </a:r>
            <a:r>
              <a:rPr lang="en-US" altLang="zh-CN" sz="1600" dirty="0">
                <a:solidFill>
                  <a:srgbClr val="FA8072"/>
                </a:solidFill>
                <a:latin typeface="Arial" panose="020B0604020202020204" pitchFamily="34" charset="0"/>
                <a:cs typeface="Arial" panose="020B0604020202020204" pitchFamily="34" charset="0"/>
              </a:rPr>
              <a:t>NUMA</a:t>
            </a:r>
            <a:r>
              <a:rPr lang="zh-CN" altLang="en-US" sz="1600" dirty="0">
                <a:solidFill>
                  <a:srgbClr val="FA8072"/>
                </a:solidFill>
                <a:latin typeface="Arial" panose="020B0604020202020204" pitchFamily="34" charset="0"/>
                <a:cs typeface="Arial" panose="020B0604020202020204" pitchFamily="34" charset="0"/>
              </a:rPr>
              <a:t>节点最多绑定</a:t>
            </a:r>
            <a:r>
              <a:rPr lang="en-US" altLang="zh-CN" sz="1600" dirty="0">
                <a:solidFill>
                  <a:srgbClr val="FA8072"/>
                </a:solidFill>
                <a:latin typeface="Arial" panose="020B0604020202020204" pitchFamily="34" charset="0"/>
                <a:cs typeface="Arial" panose="020B0604020202020204" pitchFamily="34" charset="0"/>
              </a:rPr>
              <a:t>16</a:t>
            </a:r>
            <a:r>
              <a:rPr lang="zh-CN" altLang="en-US" sz="1600" dirty="0">
                <a:solidFill>
                  <a:srgbClr val="FA8072"/>
                </a:solidFill>
                <a:latin typeface="Arial" panose="020B0604020202020204" pitchFamily="34" charset="0"/>
                <a:cs typeface="Arial" panose="020B0604020202020204" pitchFamily="34" charset="0"/>
              </a:rPr>
              <a:t>个</a:t>
            </a:r>
            <a:r>
              <a:rPr lang="zh-CN" altLang="en-US" sz="1600" dirty="0">
                <a:solidFill>
                  <a:srgbClr val="FA8072"/>
                </a:solidFill>
                <a:latin typeface="Arial" panose="020B0604020202020204" pitchFamily="34" charset="0"/>
                <a:cs typeface="Arial" panose="020B0604020202020204" pitchFamily="34" charset="0"/>
              </a:rPr>
              <a:t>进程</a:t>
            </a:r>
            <a:endParaRPr lang="zh-CN" altLang="en-US" sz="1600" dirty="0">
              <a:solidFill>
                <a:srgbClr val="FA8072"/>
              </a:solidFill>
              <a:latin typeface="Arial" panose="020B0604020202020204" pitchFamily="34" charset="0"/>
              <a:cs typeface="Arial" panose="020B0604020202020204" pitchFamily="34" charset="0"/>
            </a:endParaRPr>
          </a:p>
        </p:txBody>
      </p:sp>
      <p:sp>
        <p:nvSpPr>
          <p:cNvPr id="23" name="文本框 22"/>
          <p:cNvSpPr txBox="1"/>
          <p:nvPr/>
        </p:nvSpPr>
        <p:spPr>
          <a:xfrm>
            <a:off x="7266118" y="4467021"/>
            <a:ext cx="4171188" cy="583565"/>
          </a:xfrm>
          <a:prstGeom prst="rect">
            <a:avLst/>
          </a:prstGeom>
          <a:noFill/>
        </p:spPr>
        <p:txBody>
          <a:bodyPr wrap="square">
            <a:spAutoFit/>
          </a:bodyPr>
          <a:p>
            <a:pPr marL="285750" indent="-285750">
              <a:buFont typeface="Wingdings" panose="05000000000000000000" pitchFamily="2" charset="2"/>
              <a:buChar char="Ø"/>
            </a:pPr>
            <a:r>
              <a:rPr lang="zh-CN" altLang="en-US" sz="1600" dirty="0">
                <a:solidFill>
                  <a:srgbClr val="FA8072"/>
                </a:solidFill>
                <a:latin typeface="Arial" panose="020B0604020202020204" pitchFamily="34" charset="0"/>
                <a:cs typeface="Arial" panose="020B0604020202020204" pitchFamily="34" charset="0"/>
              </a:rPr>
              <a:t>每个进程绑定一个</a:t>
            </a:r>
            <a:r>
              <a:rPr lang="en-US" altLang="zh-CN" sz="1600" dirty="0">
                <a:solidFill>
                  <a:srgbClr val="FA8072"/>
                </a:solidFill>
                <a:latin typeface="Arial" panose="020B0604020202020204" pitchFamily="34" charset="0"/>
                <a:cs typeface="Arial" panose="020B0604020202020204" pitchFamily="34" charset="0"/>
              </a:rPr>
              <a:t>NUMA</a:t>
            </a:r>
            <a:r>
              <a:rPr lang="zh-CN" altLang="en-US" sz="1600" dirty="0">
                <a:solidFill>
                  <a:srgbClr val="FA8072"/>
                </a:solidFill>
                <a:latin typeface="Arial" panose="020B0604020202020204" pitchFamily="34" charset="0"/>
                <a:cs typeface="Arial" panose="020B0604020202020204" pitchFamily="34" charset="0"/>
              </a:rPr>
              <a:t>节点和两个逻辑</a:t>
            </a:r>
            <a:r>
              <a:rPr lang="zh-CN" altLang="en-US" sz="1600" dirty="0">
                <a:solidFill>
                  <a:srgbClr val="FA8072"/>
                </a:solidFill>
                <a:latin typeface="Arial" panose="020B0604020202020204" pitchFamily="34" charset="0"/>
                <a:cs typeface="Arial" panose="020B0604020202020204" pitchFamily="34" charset="0"/>
              </a:rPr>
              <a:t>核</a:t>
            </a:r>
            <a:endParaRPr lang="zh-CN" altLang="en-US" sz="1600" dirty="0">
              <a:solidFill>
                <a:srgbClr val="FA8072"/>
              </a:solidFill>
              <a:latin typeface="Arial" panose="020B0604020202020204" pitchFamily="34" charset="0"/>
              <a:cs typeface="Arial" panose="020B0604020202020204" pitchFamily="34" charset="0"/>
            </a:endParaRPr>
          </a:p>
        </p:txBody>
      </p:sp>
      <p:sp>
        <p:nvSpPr>
          <p:cNvPr id="27" name="文本框 26"/>
          <p:cNvSpPr txBox="1"/>
          <p:nvPr/>
        </p:nvSpPr>
        <p:spPr>
          <a:xfrm>
            <a:off x="7266118" y="5578760"/>
            <a:ext cx="6102096" cy="337185"/>
          </a:xfrm>
          <a:prstGeom prst="rect">
            <a:avLst/>
          </a:prstGeom>
          <a:noFill/>
        </p:spPr>
        <p:txBody>
          <a:bodyPr wrap="square">
            <a:spAutoFit/>
          </a:bodyPr>
          <a:p>
            <a:pPr marL="285750" indent="-285750">
              <a:buFont typeface="Wingdings" panose="05000000000000000000" pitchFamily="2" charset="2"/>
              <a:buChar char="Ø"/>
            </a:pPr>
            <a:r>
              <a:rPr lang="zh-CN" altLang="en-US" sz="1600" dirty="0">
                <a:solidFill>
                  <a:srgbClr val="FA8072"/>
                </a:solidFill>
                <a:latin typeface="Arial" panose="020B0604020202020204" pitchFamily="34" charset="0"/>
                <a:cs typeface="Arial" panose="020B0604020202020204" pitchFamily="34" charset="0"/>
              </a:rPr>
              <a:t>超线程下逻辑核是成对</a:t>
            </a:r>
            <a:r>
              <a:rPr lang="zh-CN" altLang="en-US" sz="1600" dirty="0">
                <a:solidFill>
                  <a:srgbClr val="FA8072"/>
                </a:solidFill>
                <a:latin typeface="Arial" panose="020B0604020202020204" pitchFamily="34" charset="0"/>
                <a:cs typeface="Arial" panose="020B0604020202020204" pitchFamily="34" charset="0"/>
              </a:rPr>
              <a:t>的</a:t>
            </a:r>
            <a:endParaRPr lang="zh-CN" altLang="en-US" sz="1600" dirty="0">
              <a:solidFill>
                <a:srgbClr val="FA8072"/>
              </a:solidFill>
              <a:latin typeface="Arial" panose="020B0604020202020204" pitchFamily="34" charset="0"/>
              <a:cs typeface="Arial" panose="020B0604020202020204" pitchFamily="34" charset="0"/>
            </a:endParaRPr>
          </a:p>
        </p:txBody>
      </p:sp>
      <p:sp>
        <p:nvSpPr>
          <p:cNvPr id="28" name="文本框 27"/>
          <p:cNvSpPr txBox="1"/>
          <p:nvPr/>
        </p:nvSpPr>
        <p:spPr>
          <a:xfrm>
            <a:off x="7266118" y="6094488"/>
            <a:ext cx="6682740" cy="337185"/>
          </a:xfrm>
          <a:prstGeom prst="rect">
            <a:avLst/>
          </a:prstGeom>
          <a:noFill/>
        </p:spPr>
        <p:txBody>
          <a:bodyPr wrap="square">
            <a:spAutoFit/>
          </a:bodyPr>
          <a:p>
            <a:pPr marL="285750" indent="-285750">
              <a:buFont typeface="Wingdings" panose="05000000000000000000" pitchFamily="2" charset="2"/>
              <a:buChar char="Ø"/>
            </a:pPr>
            <a:r>
              <a:rPr lang="zh-CN" altLang="en-US" sz="1600" dirty="0">
                <a:solidFill>
                  <a:srgbClr val="FA8072"/>
                </a:solidFill>
                <a:latin typeface="Arial" panose="020B0604020202020204" pitchFamily="34" charset="0"/>
                <a:cs typeface="Arial" panose="020B0604020202020204" pitchFamily="34" charset="0"/>
              </a:rPr>
              <a:t>每个逻辑核最多绑定在一个</a:t>
            </a:r>
            <a:r>
              <a:rPr lang="zh-CN" altLang="en-US" sz="1600" dirty="0">
                <a:solidFill>
                  <a:srgbClr val="FA8072"/>
                </a:solidFill>
                <a:latin typeface="Arial" panose="020B0604020202020204" pitchFamily="34" charset="0"/>
                <a:cs typeface="Arial" panose="020B0604020202020204" pitchFamily="34" charset="0"/>
              </a:rPr>
              <a:t>上面</a:t>
            </a:r>
            <a:endParaRPr lang="zh-CN" altLang="en-US" sz="1600" dirty="0">
              <a:solidFill>
                <a:srgbClr val="FA8072"/>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980" y="1005205"/>
            <a:ext cx="10740390" cy="648335"/>
          </a:xfrm>
        </p:spPr>
        <p:txBody>
          <a:bodyPr>
            <a:normAutofit/>
          </a:bodyPr>
          <a:lstStyle/>
          <a:p>
            <a:r>
              <a:rPr lang="en-US" altLang="zh-CN" sz="4000" b="1" dirty="0">
                <a:latin typeface="微软雅黑" panose="020B0503020204020204" pitchFamily="34" charset="-122"/>
                <a:ea typeface="微软雅黑" panose="020B0503020204020204" pitchFamily="34" charset="-122"/>
                <a:cs typeface="+mn-ea"/>
                <a:sym typeface="+mn-lt"/>
              </a:rPr>
              <a:t>NUMA Distribution</a:t>
            </a:r>
            <a:endParaRPr lang="en-US" altLang="zh-CN"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pic>
        <p:nvPicPr>
          <p:cNvPr id="18" name="图片 17"/>
          <p:cNvPicPr>
            <a:picLocks noChangeAspect="1"/>
          </p:cNvPicPr>
          <p:nvPr/>
        </p:nvPicPr>
        <p:blipFill>
          <a:blip r:embed="rId1"/>
          <a:stretch>
            <a:fillRect/>
          </a:stretch>
        </p:blipFill>
        <p:spPr>
          <a:xfrm>
            <a:off x="6709295" y="1893094"/>
            <a:ext cx="5335141" cy="3593896"/>
          </a:xfrm>
          <a:prstGeom prst="rect">
            <a:avLst/>
          </a:prstGeom>
        </p:spPr>
      </p:pic>
      <p:sp>
        <p:nvSpPr>
          <p:cNvPr id="22" name="箭头: 右 21"/>
          <p:cNvSpPr/>
          <p:nvPr/>
        </p:nvSpPr>
        <p:spPr>
          <a:xfrm>
            <a:off x="5577807" y="3506559"/>
            <a:ext cx="996397" cy="313972"/>
          </a:xfrm>
          <a:prstGeom prst="rightArrow">
            <a:avLst/>
          </a:prstGeom>
          <a:solidFill>
            <a:srgbClr val="FA8072"/>
          </a:solidFill>
        </p:spPr>
        <p:style>
          <a:lnRef idx="2">
            <a:schemeClr val="accent2">
              <a:shade val="15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4" name="文本框 23"/>
          <p:cNvSpPr txBox="1"/>
          <p:nvPr/>
        </p:nvSpPr>
        <p:spPr>
          <a:xfrm>
            <a:off x="8610600" y="5866765"/>
            <a:ext cx="1532255" cy="337185"/>
          </a:xfrm>
          <a:prstGeom prst="rect">
            <a:avLst/>
          </a:prstGeom>
          <a:noFill/>
        </p:spPr>
        <p:txBody>
          <a:bodyPr wrap="square" rtlCol="0">
            <a:spAutoFit/>
          </a:bodyPr>
          <a:p>
            <a:pPr marL="285750" indent="-285750">
              <a:buFont typeface="Wingdings" panose="05000000000000000000" pitchFamily="2" charset="2"/>
              <a:buChar char="Ø"/>
            </a:pPr>
            <a:r>
              <a:rPr lang="zh-CN" altLang="en-US" sz="1600" dirty="0">
                <a:solidFill>
                  <a:srgbClr val="FA8072"/>
                </a:solidFill>
                <a:latin typeface="Arial" panose="020B0604020202020204" pitchFamily="34" charset="0"/>
                <a:cs typeface="Arial" panose="020B0604020202020204" pitchFamily="34" charset="0"/>
              </a:rPr>
              <a:t>绑核</a:t>
            </a:r>
            <a:r>
              <a:rPr lang="zh-CN" altLang="en-US" sz="1600" dirty="0">
                <a:solidFill>
                  <a:srgbClr val="FA8072"/>
                </a:solidFill>
                <a:latin typeface="Arial" panose="020B0604020202020204" pitchFamily="34" charset="0"/>
                <a:cs typeface="Arial" panose="020B0604020202020204" pitchFamily="34" charset="0"/>
              </a:rPr>
              <a:t>策略</a:t>
            </a:r>
            <a:endParaRPr lang="zh-CN" altLang="en-US" sz="1600" dirty="0">
              <a:solidFill>
                <a:srgbClr val="FA8072"/>
              </a:solidFill>
              <a:latin typeface="Arial" panose="020B0604020202020204" pitchFamily="34" charset="0"/>
              <a:cs typeface="Arial" panose="020B0604020202020204" pitchFamily="34" charset="0"/>
            </a:endParaRPr>
          </a:p>
        </p:txBody>
      </p:sp>
      <p:pic>
        <p:nvPicPr>
          <p:cNvPr id="31" name="图片 30"/>
          <p:cNvPicPr>
            <a:picLocks noChangeAspect="1"/>
          </p:cNvPicPr>
          <p:nvPr/>
        </p:nvPicPr>
        <p:blipFill>
          <a:blip r:embed="rId2"/>
          <a:stretch>
            <a:fillRect/>
          </a:stretch>
        </p:blipFill>
        <p:spPr>
          <a:xfrm>
            <a:off x="3366930" y="1819077"/>
            <a:ext cx="2075787" cy="3736417"/>
          </a:xfrm>
          <a:prstGeom prst="rect">
            <a:avLst/>
          </a:prstGeom>
        </p:spPr>
      </p:pic>
      <p:pic>
        <p:nvPicPr>
          <p:cNvPr id="1026" name="Picture 2" descr="Gurobi Optimizer Reviews, Ratings ..."/>
          <p:cNvPicPr>
            <a:picLocks noChangeAspect="1" noChangeArrowheads="1"/>
          </p:cNvPicPr>
          <p:nvPr/>
        </p:nvPicPr>
        <p:blipFill rotWithShape="1">
          <a:blip r:embed="rId3">
            <a:extLst>
              <a:ext uri="{28A0092B-C50C-407E-A947-70E740481C1C}">
                <a14:useLocalDpi xmlns:a14="http://schemas.microsoft.com/office/drawing/2010/main" val="0"/>
              </a:ext>
            </a:extLst>
          </a:blip>
          <a:srcRect l="20059" t="24795" r="18924" b="26535"/>
          <a:stretch>
            <a:fillRect/>
          </a:stretch>
        </p:blipFill>
        <p:spPr bwMode="auto">
          <a:xfrm>
            <a:off x="112930" y="3266965"/>
            <a:ext cx="2008608" cy="834559"/>
          </a:xfrm>
          <a:prstGeom prst="rect">
            <a:avLst/>
          </a:prstGeom>
          <a:noFill/>
          <a:extLst>
            <a:ext uri="{909E8E84-426E-40DD-AFC4-6F175D3DCCD1}">
              <a14:hiddenFill xmlns:a14="http://schemas.microsoft.com/office/drawing/2010/main">
                <a:solidFill>
                  <a:srgbClr val="FFFFFF"/>
                </a:solidFill>
              </a14:hiddenFill>
            </a:ext>
          </a:extLst>
        </p:spPr>
      </p:pic>
      <p:sp>
        <p:nvSpPr>
          <p:cNvPr id="1024" name="箭头: 右 1023"/>
          <p:cNvSpPr/>
          <p:nvPr/>
        </p:nvSpPr>
        <p:spPr>
          <a:xfrm>
            <a:off x="2184730" y="3506559"/>
            <a:ext cx="851647" cy="295534"/>
          </a:xfrm>
          <a:prstGeom prst="rightArrow">
            <a:avLst/>
          </a:prstGeom>
          <a:solidFill>
            <a:srgbClr val="FA8072"/>
          </a:solidFill>
        </p:spPr>
        <p:style>
          <a:lnRef idx="2">
            <a:schemeClr val="accent2">
              <a:shade val="15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025" name="文本框 1024"/>
          <p:cNvSpPr txBox="1"/>
          <p:nvPr/>
        </p:nvSpPr>
        <p:spPr>
          <a:xfrm>
            <a:off x="3453489" y="5920153"/>
            <a:ext cx="1902668" cy="337185"/>
          </a:xfrm>
          <a:prstGeom prst="rect">
            <a:avLst/>
          </a:prstGeom>
          <a:noFill/>
        </p:spPr>
        <p:txBody>
          <a:bodyPr wrap="square" rtlCol="0">
            <a:spAutoFit/>
          </a:bodyPr>
          <a:p>
            <a:pPr marL="285750" indent="-285750">
              <a:buFont typeface="Wingdings" panose="05000000000000000000" pitchFamily="2" charset="2"/>
              <a:buChar char="Ø"/>
            </a:pPr>
            <a:r>
              <a:rPr lang="en-US" altLang="zh-CN" sz="1600" dirty="0" err="1">
                <a:solidFill>
                  <a:srgbClr val="FA8072"/>
                </a:solidFill>
                <a:latin typeface="Arial" panose="020B0604020202020204" pitchFamily="34" charset="0"/>
                <a:cs typeface="Arial" panose="020B0604020202020204" pitchFamily="34" charset="0"/>
              </a:rPr>
              <a:t>Rankfile</a:t>
            </a:r>
            <a:r>
              <a:rPr lang="zh-CN" altLang="en-US" sz="1600" dirty="0" err="1">
                <a:solidFill>
                  <a:srgbClr val="FA8072"/>
                </a:solidFill>
                <a:latin typeface="Arial" panose="020B0604020202020204" pitchFamily="34" charset="0"/>
                <a:cs typeface="Arial" panose="020B0604020202020204" pitchFamily="34" charset="0"/>
              </a:rPr>
              <a:t>文件</a:t>
            </a:r>
            <a:endParaRPr lang="zh-CN" altLang="en-US" sz="1600" dirty="0" err="1">
              <a:solidFill>
                <a:srgbClr val="FA8072"/>
              </a:solidFill>
              <a:latin typeface="Arial" panose="020B0604020202020204" pitchFamily="34" charset="0"/>
              <a:cs typeface="Arial" panose="020B0604020202020204" pitchFamily="34" charset="0"/>
            </a:endParaRPr>
          </a:p>
        </p:txBody>
      </p:sp>
      <p:sp>
        <p:nvSpPr>
          <p:cNvPr id="1027" name="文本框 1026"/>
          <p:cNvSpPr txBox="1"/>
          <p:nvPr/>
        </p:nvSpPr>
        <p:spPr>
          <a:xfrm>
            <a:off x="705230" y="5913583"/>
            <a:ext cx="1902668" cy="337185"/>
          </a:xfrm>
          <a:prstGeom prst="rect">
            <a:avLst/>
          </a:prstGeom>
          <a:noFill/>
        </p:spPr>
        <p:txBody>
          <a:bodyPr wrap="square" rtlCol="0">
            <a:spAutoFit/>
          </a:bodyPr>
          <a:p>
            <a:pPr marL="285750" indent="-285750">
              <a:buFont typeface="Wingdings" panose="05000000000000000000" pitchFamily="2" charset="2"/>
              <a:buChar char="Ø"/>
            </a:pPr>
            <a:r>
              <a:rPr lang="zh-CN" altLang="en-US" sz="1600" dirty="0">
                <a:solidFill>
                  <a:srgbClr val="FA8072"/>
                </a:solidFill>
                <a:latin typeface="Arial" panose="020B0604020202020204" pitchFamily="34" charset="0"/>
                <a:cs typeface="Arial" panose="020B0604020202020204" pitchFamily="34" charset="0"/>
              </a:rPr>
              <a:t>优化</a:t>
            </a:r>
            <a:r>
              <a:rPr lang="zh-CN" altLang="en-US" sz="1600" dirty="0">
                <a:solidFill>
                  <a:srgbClr val="FA8072"/>
                </a:solidFill>
                <a:latin typeface="Arial" panose="020B0604020202020204" pitchFamily="34" charset="0"/>
                <a:cs typeface="Arial" panose="020B0604020202020204" pitchFamily="34" charset="0"/>
              </a:rPr>
              <a:t>求解器</a:t>
            </a:r>
            <a:endParaRPr lang="zh-CN" altLang="en-US" sz="1600" dirty="0">
              <a:solidFill>
                <a:srgbClr val="FA8072"/>
              </a:solidFill>
              <a:latin typeface="Arial" panose="020B0604020202020204" pitchFamily="34" charset="0"/>
              <a:cs typeface="Arial" panose="020B0604020202020204" pitchFamily="34" charset="0"/>
            </a:endParaRPr>
          </a:p>
        </p:txBody>
      </p:sp>
      <p:sp>
        <p:nvSpPr>
          <p:cNvPr id="3" name="文本框 2"/>
          <p:cNvSpPr txBox="1"/>
          <p:nvPr/>
        </p:nvSpPr>
        <p:spPr>
          <a:xfrm>
            <a:off x="305435" y="4100195"/>
            <a:ext cx="1830705" cy="737235"/>
          </a:xfrm>
          <a:prstGeom prst="rect">
            <a:avLst/>
          </a:prstGeom>
          <a:noFill/>
        </p:spPr>
        <p:txBody>
          <a:bodyPr wrap="square">
            <a:spAutoFit/>
          </a:bodyPr>
          <a:p>
            <a:r>
              <a:rPr lang="en-US" altLang="zh-CN" sz="1400" b="0" i="0" dirty="0" err="1">
                <a:solidFill>
                  <a:srgbClr val="333333"/>
                </a:solidFill>
                <a:effectLst/>
                <a:latin typeface="v-sans"/>
              </a:rPr>
              <a:t>Gurobi</a:t>
            </a:r>
            <a:r>
              <a:rPr lang="en-US" altLang="zh-CN" sz="1400" b="0" i="0" dirty="0">
                <a:solidFill>
                  <a:srgbClr val="333333"/>
                </a:solidFill>
                <a:effectLst/>
                <a:latin typeface="v-sans"/>
              </a:rPr>
              <a:t> </a:t>
            </a:r>
            <a:r>
              <a:rPr lang="zh-CN" altLang="en-US" sz="1400" b="0" i="0" dirty="0">
                <a:solidFill>
                  <a:srgbClr val="333333"/>
                </a:solidFill>
                <a:effectLst/>
                <a:latin typeface="v-sans"/>
              </a:rPr>
              <a:t>是一个高性能数学优化求解器</a:t>
            </a:r>
            <a:r>
              <a:rPr lang="zh-CN" altLang="en-US" sz="1400" b="0" i="0" dirty="0">
                <a:solidFill>
                  <a:srgbClr val="333333"/>
                </a:solidFill>
                <a:effectLst/>
                <a:latin typeface="v-sans"/>
              </a:rPr>
              <a:t>软件</a:t>
            </a:r>
            <a:endParaRPr lang="zh-CN" altLang="en-US" sz="1400" b="0" i="0" dirty="0">
              <a:solidFill>
                <a:srgbClr val="333333"/>
              </a:solidFill>
              <a:effectLst/>
              <a:latin typeface="v-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28061" y="1027791"/>
            <a:ext cx="10740640" cy="993400"/>
          </a:xfrm>
        </p:spPr>
        <p:txBody>
          <a:bodyPr>
            <a:normAutofit/>
          </a:bodyPr>
          <a:lstStyle/>
          <a:p>
            <a:r>
              <a:rPr lang="zh-CN" altLang="en-US" sz="4000" b="1" dirty="0">
                <a:latin typeface="微软雅黑" panose="020B0503020204020204" pitchFamily="34" charset="-122"/>
                <a:ea typeface="微软雅黑" panose="020B0503020204020204" pitchFamily="34" charset="-122"/>
                <a:cs typeface="+mn-ea"/>
                <a:sym typeface="+mn-lt"/>
              </a:rPr>
              <a:t>团队介绍</a:t>
            </a:r>
            <a:endParaRPr lang="zh-CN" altLang="en-US"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pic>
        <p:nvPicPr>
          <p:cNvPr id="6" name="图片 5" descr="图形用户界面&#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99365" y="1663307"/>
            <a:ext cx="4856955" cy="3642716"/>
          </a:xfrm>
          <a:prstGeom prst="rect">
            <a:avLst/>
          </a:prstGeom>
        </p:spPr>
      </p:pic>
      <p:sp>
        <p:nvSpPr>
          <p:cNvPr id="7" name="文本框 6"/>
          <p:cNvSpPr txBox="1"/>
          <p:nvPr/>
        </p:nvSpPr>
        <p:spPr>
          <a:xfrm>
            <a:off x="561975" y="5323840"/>
            <a:ext cx="3070225" cy="973455"/>
          </a:xfrm>
          <a:prstGeom prst="rect">
            <a:avLst/>
          </a:prstGeom>
          <a:noFill/>
        </p:spPr>
        <p:txBody>
          <a:bodyPr wrap="square" rtlCol="0">
            <a:spAutoFit/>
          </a:bodyPr>
          <a:lstStyle/>
          <a:p>
            <a:pPr algn="ctr">
              <a:lnSpc>
                <a:spcPts val="3440"/>
              </a:lnSpc>
            </a:pPr>
            <a:r>
              <a:rPr lang="zh-CN" altLang="en-US" dirty="0">
                <a:latin typeface="微软雅黑" panose="020B0503020204020204" pitchFamily="34" charset="-122"/>
                <a:ea typeface="微软雅黑" panose="020B0503020204020204" pitchFamily="34" charset="-122"/>
              </a:rPr>
              <a:t>指导老师为科学与工程计算中心访问博士生 赵佳华</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737012" y="2280591"/>
            <a:ext cx="3459751" cy="2296795"/>
          </a:xfrm>
          <a:prstGeom prst="rect">
            <a:avLst/>
          </a:prstGeom>
          <a:noFill/>
        </p:spPr>
        <p:txBody>
          <a:bodyPr wrap="square" rtlCol="0">
            <a:spAutoFit/>
          </a:bodyPr>
          <a:lstStyle/>
          <a:p>
            <a:pPr algn="l">
              <a:lnSpc>
                <a:spcPts val="3440"/>
              </a:lnSpc>
            </a:pPr>
            <a:r>
              <a:rPr lang="zh-CN" altLang="en-US" dirty="0">
                <a:latin typeface="微软雅黑" panose="020B0503020204020204" pitchFamily="34" charset="-122"/>
                <a:ea typeface="微软雅黑" panose="020B0503020204020204" pitchFamily="34" charset="-122"/>
              </a:rPr>
              <a:t>团队成员从左到右分别为：</a:t>
            </a:r>
            <a:endParaRPr lang="en-US" altLang="zh-CN" dirty="0">
              <a:latin typeface="微软雅黑" panose="020B0503020204020204" pitchFamily="34" charset="-122"/>
              <a:ea typeface="微软雅黑" panose="020B0503020204020204" pitchFamily="34" charset="-122"/>
            </a:endParaRPr>
          </a:p>
          <a:p>
            <a:pPr algn="l">
              <a:lnSpc>
                <a:spcPts val="3440"/>
              </a:lnSpc>
            </a:pPr>
            <a:r>
              <a:rPr lang="zh-CN" altLang="en-US" dirty="0">
                <a:latin typeface="微软雅黑" panose="020B0503020204020204" pitchFamily="34" charset="-122"/>
                <a:ea typeface="微软雅黑" panose="020B0503020204020204" pitchFamily="34" charset="-122"/>
              </a:rPr>
              <a:t>谭文瀚 数学系本科生</a:t>
            </a:r>
            <a:endParaRPr lang="en-US" altLang="zh-CN" dirty="0">
              <a:latin typeface="微软雅黑" panose="020B0503020204020204" pitchFamily="34" charset="-122"/>
              <a:ea typeface="微软雅黑" panose="020B0503020204020204" pitchFamily="34" charset="-122"/>
            </a:endParaRPr>
          </a:p>
          <a:p>
            <a:pPr algn="l">
              <a:lnSpc>
                <a:spcPts val="3440"/>
              </a:lnSpc>
            </a:pPr>
            <a:r>
              <a:rPr lang="zh-CN" altLang="en-US" dirty="0">
                <a:latin typeface="微软雅黑" panose="020B0503020204020204" pitchFamily="34" charset="-122"/>
                <a:ea typeface="微软雅黑" panose="020B0503020204020204" pitchFamily="34" charset="-122"/>
              </a:rPr>
              <a:t>肖本翔 统计与数据科学系</a:t>
            </a:r>
            <a:r>
              <a:rPr lang="zh-CN" altLang="en-US" dirty="0">
                <a:latin typeface="微软雅黑" panose="020B0503020204020204" pitchFamily="34" charset="-122"/>
                <a:ea typeface="微软雅黑" panose="020B0503020204020204" pitchFamily="34" charset="-122"/>
                <a:sym typeface="+mn-ea"/>
              </a:rPr>
              <a:t>本科生</a:t>
            </a:r>
            <a:endParaRPr lang="en-US" altLang="zh-CN" dirty="0">
              <a:latin typeface="微软雅黑" panose="020B0503020204020204" pitchFamily="34" charset="-122"/>
              <a:ea typeface="微软雅黑" panose="020B0503020204020204" pitchFamily="34" charset="-122"/>
            </a:endParaRPr>
          </a:p>
          <a:p>
            <a:pPr algn="l">
              <a:lnSpc>
                <a:spcPts val="3440"/>
              </a:lnSpc>
            </a:pPr>
            <a:r>
              <a:rPr lang="zh-CN" altLang="en-US" dirty="0">
                <a:latin typeface="微软雅黑" panose="020B0503020204020204" pitchFamily="34" charset="-122"/>
                <a:ea typeface="微软雅黑" panose="020B0503020204020204" pitchFamily="34" charset="-122"/>
              </a:rPr>
              <a:t>莫榕尘 统计与数据科学系</a:t>
            </a:r>
            <a:r>
              <a:rPr lang="zh-CN" altLang="en-US" dirty="0">
                <a:latin typeface="微软雅黑" panose="020B0503020204020204" pitchFamily="34" charset="-122"/>
                <a:ea typeface="微软雅黑" panose="020B0503020204020204" pitchFamily="34" charset="-122"/>
                <a:sym typeface="+mn-ea"/>
              </a:rPr>
              <a:t>本科生</a:t>
            </a:r>
            <a:endParaRPr lang="en-US" altLang="zh-CN" dirty="0">
              <a:latin typeface="微软雅黑" panose="020B0503020204020204" pitchFamily="34" charset="-122"/>
              <a:ea typeface="微软雅黑" panose="020B0503020204020204" pitchFamily="34" charset="-122"/>
            </a:endParaRPr>
          </a:p>
          <a:p>
            <a:pPr algn="l">
              <a:lnSpc>
                <a:spcPts val="3440"/>
              </a:lnSpc>
            </a:pPr>
            <a:r>
              <a:rPr lang="zh-CN" altLang="en-US" dirty="0">
                <a:latin typeface="微软雅黑" panose="020B0503020204020204" pitchFamily="34" charset="-122"/>
                <a:ea typeface="微软雅黑" panose="020B0503020204020204" pitchFamily="34" charset="-122"/>
              </a:rPr>
              <a:t>安文博 电子与电气工程系</a:t>
            </a:r>
            <a:r>
              <a:rPr lang="zh-CN" altLang="en-US" dirty="0">
                <a:latin typeface="微软雅黑" panose="020B0503020204020204" pitchFamily="34" charset="-122"/>
                <a:ea typeface="微软雅黑" panose="020B0503020204020204" pitchFamily="34" charset="-122"/>
                <a:sym typeface="+mn-ea"/>
              </a:rPr>
              <a:t>本科生</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t="14555" r="14485"/>
          <a:stretch>
            <a:fillRect/>
          </a:stretch>
        </p:blipFill>
        <p:spPr>
          <a:xfrm rot="16200000">
            <a:off x="266559" y="2124809"/>
            <a:ext cx="3660534" cy="27375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980" y="1005205"/>
            <a:ext cx="10740390" cy="648335"/>
          </a:xfrm>
        </p:spPr>
        <p:txBody>
          <a:bodyPr>
            <a:normAutofit/>
          </a:bodyPr>
          <a:lstStyle/>
          <a:p>
            <a:r>
              <a:rPr lang="en-US" altLang="zh-CN" sz="4000" b="1" dirty="0">
                <a:latin typeface="微软雅黑" panose="020B0503020204020204" pitchFamily="34" charset="-122"/>
                <a:ea typeface="微软雅黑" panose="020B0503020204020204" pitchFamily="34" charset="-122"/>
                <a:cs typeface="+mn-ea"/>
                <a:sym typeface="+mn-lt"/>
              </a:rPr>
              <a:t>NUMA Distribution</a:t>
            </a:r>
            <a:endParaRPr lang="en-US" altLang="zh-CN"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pic>
        <p:nvPicPr>
          <p:cNvPr id="11" name="图片 10"/>
          <p:cNvPicPr>
            <a:picLocks noChangeAspect="1"/>
          </p:cNvPicPr>
          <p:nvPr/>
        </p:nvPicPr>
        <p:blipFill>
          <a:blip r:embed="rId1"/>
          <a:srcRect l="5008" t="6838" r="6843" b="2963"/>
          <a:stretch>
            <a:fillRect/>
          </a:stretch>
        </p:blipFill>
        <p:spPr>
          <a:xfrm>
            <a:off x="446422" y="2030424"/>
            <a:ext cx="5421249" cy="3328416"/>
          </a:xfrm>
          <a:prstGeom prst="rect">
            <a:avLst/>
          </a:prstGeom>
        </p:spPr>
      </p:pic>
      <p:pic>
        <p:nvPicPr>
          <p:cNvPr id="14" name="图片 13"/>
          <p:cNvPicPr>
            <a:picLocks noChangeAspect="1"/>
          </p:cNvPicPr>
          <p:nvPr/>
        </p:nvPicPr>
        <p:blipFill>
          <a:blip r:embed="rId2"/>
          <a:stretch>
            <a:fillRect/>
          </a:stretch>
        </p:blipFill>
        <p:spPr>
          <a:xfrm>
            <a:off x="6096659" y="2030626"/>
            <a:ext cx="5652855" cy="3391713"/>
          </a:xfrm>
          <a:prstGeom prst="rect">
            <a:avLst/>
          </a:prstGeom>
        </p:spPr>
      </p:pic>
      <p:sp>
        <p:nvSpPr>
          <p:cNvPr id="16" name="文本框 15"/>
          <p:cNvSpPr txBox="1"/>
          <p:nvPr/>
        </p:nvSpPr>
        <p:spPr>
          <a:xfrm>
            <a:off x="1251585" y="5688330"/>
            <a:ext cx="3811270" cy="368300"/>
          </a:xfrm>
          <a:prstGeom prst="rect">
            <a:avLst/>
          </a:prstGeom>
          <a:noFill/>
        </p:spPr>
        <p:txBody>
          <a:bodyPr wrap="square" rtlCol="0">
            <a:spAutoFit/>
          </a:bodyPr>
          <a:lstStyle/>
          <a:p>
            <a:r>
              <a:rPr lang="en-US" altLang="zh-CN" b="1" dirty="0">
                <a:solidFill>
                  <a:srgbClr val="FF0000"/>
                </a:solidFill>
                <a:latin typeface="+mn-ea"/>
                <a:cs typeface="+mn-ea"/>
              </a:rPr>
              <a:t>28.57% improvement for 1 node</a:t>
            </a:r>
            <a:endParaRPr lang="en-US" altLang="zh-CN" b="1" dirty="0">
              <a:solidFill>
                <a:srgbClr val="FF0000"/>
              </a:solidFill>
              <a:latin typeface="+mn-ea"/>
              <a:cs typeface="+mn-ea"/>
            </a:endParaRPr>
          </a:p>
        </p:txBody>
      </p:sp>
      <p:sp>
        <p:nvSpPr>
          <p:cNvPr id="17" name="文本框 16"/>
          <p:cNvSpPr txBox="1"/>
          <p:nvPr/>
        </p:nvSpPr>
        <p:spPr>
          <a:xfrm>
            <a:off x="6993255" y="5688330"/>
            <a:ext cx="3859530" cy="368300"/>
          </a:xfrm>
          <a:prstGeom prst="rect">
            <a:avLst/>
          </a:prstGeom>
          <a:noFill/>
        </p:spPr>
        <p:txBody>
          <a:bodyPr wrap="square" rtlCol="0">
            <a:spAutoFit/>
          </a:bodyPr>
          <a:lstStyle/>
          <a:p>
            <a:r>
              <a:rPr lang="en-US" altLang="zh-CN" b="1" dirty="0">
                <a:solidFill>
                  <a:srgbClr val="FF0000"/>
                </a:solidFill>
                <a:latin typeface="+mn-ea"/>
                <a:cs typeface="+mn-ea"/>
              </a:rPr>
              <a:t>7.97% improvement for 1 node</a:t>
            </a:r>
            <a:endParaRPr lang="en-US" altLang="zh-CN" b="1" dirty="0">
              <a:solidFill>
                <a:srgbClr val="FF0000"/>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74980" y="1005205"/>
            <a:ext cx="10740390" cy="648335"/>
          </a:xfrm>
        </p:spPr>
        <p:txBody>
          <a:bodyPr>
            <a:normAutofit/>
          </a:bodyPr>
          <a:lstStyle/>
          <a:p>
            <a:r>
              <a:rPr lang="en-US" altLang="zh-CN" sz="4000" b="1" dirty="0">
                <a:latin typeface="微软雅黑" panose="020B0503020204020204" pitchFamily="34" charset="-122"/>
                <a:ea typeface="微软雅黑" panose="020B0503020204020204" pitchFamily="34" charset="-122"/>
                <a:cs typeface="+mn-ea"/>
                <a:sym typeface="+mn-lt"/>
              </a:rPr>
              <a:t>NUMA Distribution</a:t>
            </a:r>
            <a:endParaRPr lang="en-US" altLang="zh-CN" sz="4000" b="1" dirty="0">
              <a:latin typeface="微软雅黑" panose="020B0503020204020204" pitchFamily="34" charset="-122"/>
              <a:ea typeface="微软雅黑" panose="020B0503020204020204" pitchFamily="34" charset="-122"/>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9" name="文本框 8"/>
          <p:cNvSpPr txBox="1"/>
          <p:nvPr/>
        </p:nvSpPr>
        <p:spPr>
          <a:xfrm>
            <a:off x="571818" y="2009672"/>
            <a:ext cx="9201072" cy="70675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600"/>
              </a:spcAft>
              <a:buClrTx/>
              <a:buSzTx/>
              <a:buFontTx/>
              <a:buNone/>
              <a:defRPr/>
            </a:pPr>
            <a:r>
              <a:rPr kumimoji="0" lang="zh-CN" altLang="en-US" sz="2000" b="1" i="0" u="sng" strike="noStrike" kern="1200" cap="none" spc="0" normalizeH="0" baseline="0" noProof="0" dirty="0">
                <a:ln>
                  <a:noFill/>
                </a:ln>
                <a:solidFill>
                  <a:srgbClr val="06B1EF"/>
                </a:solidFill>
                <a:effectLst/>
                <a:uLnTx/>
                <a:uFillTx/>
                <a:latin typeface="Arial" panose="020B0604020202020204" pitchFamily="34" charset="0"/>
                <a:ea typeface="等线" panose="02010600030101010101" charset="-122"/>
                <a:cs typeface="Arial" panose="020B0604020202020204" pitchFamily="34" charset="0"/>
              </a:rPr>
              <a:t>经过上面的过程，如果我们可以得到每一个</a:t>
            </a:r>
            <a:r>
              <a:rPr kumimoji="0" lang="en-US" altLang="zh-CN" sz="2000" b="1" i="0" u="sng" strike="noStrike" kern="1200" cap="none" spc="0" normalizeH="0" baseline="0" noProof="0" dirty="0">
                <a:ln>
                  <a:noFill/>
                </a:ln>
                <a:solidFill>
                  <a:srgbClr val="06B1EF"/>
                </a:solidFill>
                <a:effectLst/>
                <a:uLnTx/>
                <a:uFillTx/>
                <a:latin typeface="Arial" panose="020B0604020202020204" pitchFamily="34" charset="0"/>
                <a:ea typeface="等线" panose="02010600030101010101" charset="-122"/>
                <a:cs typeface="Arial" panose="020B0604020202020204" pitchFamily="34" charset="0"/>
              </a:rPr>
              <a:t>MPI rank</a:t>
            </a:r>
            <a:r>
              <a:rPr kumimoji="0" lang="zh-CN" altLang="en-US" sz="2000" b="1" i="0" u="sng" strike="noStrike" kern="1200" cap="none" spc="0" normalizeH="0" baseline="0" noProof="0" dirty="0">
                <a:ln>
                  <a:noFill/>
                </a:ln>
                <a:solidFill>
                  <a:srgbClr val="06B1EF"/>
                </a:solidFill>
                <a:effectLst/>
                <a:uLnTx/>
                <a:uFillTx/>
                <a:latin typeface="Arial" panose="020B0604020202020204" pitchFamily="34" charset="0"/>
                <a:ea typeface="等线" panose="02010600030101010101" charset="-122"/>
                <a:cs typeface="Arial" panose="020B0604020202020204" pitchFamily="34" charset="0"/>
              </a:rPr>
              <a:t>的邻居信息，我们就可以将这个优化应用到不同的</a:t>
            </a:r>
            <a:r>
              <a:rPr kumimoji="0" lang="en-US" altLang="zh-CN" sz="2000" b="1" i="0" u="sng" strike="noStrike" kern="1200" cap="none" spc="0" normalizeH="0" baseline="0" noProof="0" dirty="0">
                <a:ln>
                  <a:noFill/>
                </a:ln>
                <a:solidFill>
                  <a:srgbClr val="06B1EF"/>
                </a:solidFill>
                <a:effectLst/>
                <a:uLnTx/>
                <a:uFillTx/>
                <a:latin typeface="Arial" panose="020B0604020202020204" pitchFamily="34" charset="0"/>
                <a:ea typeface="等线" panose="02010600030101010101" charset="-122"/>
                <a:cs typeface="Arial" panose="020B0604020202020204" pitchFamily="34" charset="0"/>
              </a:rPr>
              <a:t>CPU</a:t>
            </a:r>
            <a:r>
              <a:rPr kumimoji="0" lang="zh-CN" altLang="en-US" sz="2000" b="1" i="0" u="sng" strike="noStrike" kern="1200" cap="none" spc="0" normalizeH="0" baseline="0" noProof="0" dirty="0">
                <a:ln>
                  <a:noFill/>
                </a:ln>
                <a:solidFill>
                  <a:srgbClr val="06B1EF"/>
                </a:solidFill>
                <a:effectLst/>
                <a:uLnTx/>
                <a:uFillTx/>
                <a:latin typeface="Arial" panose="020B0604020202020204" pitchFamily="34" charset="0"/>
                <a:ea typeface="等线" panose="02010600030101010101" charset="-122"/>
                <a:cs typeface="Arial" panose="020B0604020202020204" pitchFamily="34" charset="0"/>
              </a:rPr>
              <a:t>上适配不同</a:t>
            </a:r>
            <a:r>
              <a:rPr kumimoji="0" lang="en-US" altLang="zh-CN" sz="2000" b="1" i="0" u="sng" strike="noStrike" kern="1200" cap="none" spc="0" normalizeH="0" baseline="0" noProof="0" dirty="0">
                <a:ln>
                  <a:noFill/>
                </a:ln>
                <a:solidFill>
                  <a:srgbClr val="06B1EF"/>
                </a:solidFill>
                <a:effectLst/>
                <a:uLnTx/>
                <a:uFillTx/>
                <a:latin typeface="Arial" panose="020B0604020202020204" pitchFamily="34" charset="0"/>
                <a:ea typeface="等线" panose="02010600030101010101" charset="-122"/>
                <a:cs typeface="Arial" panose="020B0604020202020204" pitchFamily="34" charset="0"/>
              </a:rPr>
              <a:t>rank</a:t>
            </a:r>
            <a:r>
              <a:rPr kumimoji="0" lang="zh-CN" altLang="en-US" sz="2000" b="1" i="0" u="sng" strike="noStrike" kern="1200" cap="none" spc="0" normalizeH="0" baseline="0" noProof="0" dirty="0">
                <a:ln>
                  <a:noFill/>
                </a:ln>
                <a:solidFill>
                  <a:srgbClr val="06B1EF"/>
                </a:solidFill>
                <a:effectLst/>
                <a:uLnTx/>
                <a:uFillTx/>
                <a:latin typeface="Arial" panose="020B0604020202020204" pitchFamily="34" charset="0"/>
                <a:ea typeface="等线" panose="02010600030101010101" charset="-122"/>
                <a:cs typeface="Arial" panose="020B0604020202020204" pitchFamily="34" charset="0"/>
              </a:rPr>
              <a:t>数和</a:t>
            </a:r>
            <a:r>
              <a:rPr kumimoji="0" lang="en-US" altLang="zh-CN" sz="2000" b="1" i="0" u="sng" strike="noStrike" kern="1200" cap="none" spc="0" normalizeH="0" baseline="0" noProof="0" dirty="0">
                <a:ln>
                  <a:noFill/>
                </a:ln>
                <a:solidFill>
                  <a:srgbClr val="06B1EF"/>
                </a:solidFill>
                <a:effectLst/>
                <a:uLnTx/>
                <a:uFillTx/>
                <a:latin typeface="Arial" panose="020B0604020202020204" pitchFamily="34" charset="0"/>
                <a:ea typeface="等线" panose="02010600030101010101" charset="-122"/>
                <a:cs typeface="Arial" panose="020B0604020202020204" pitchFamily="34" charset="0"/>
              </a:rPr>
              <a:t>NUMA</a:t>
            </a:r>
            <a:r>
              <a:rPr kumimoji="0" lang="zh-CN" altLang="en-US" sz="2000" b="1" i="0" u="sng" strike="noStrike" kern="1200" cap="none" spc="0" normalizeH="0" baseline="0" noProof="0" dirty="0">
                <a:ln>
                  <a:noFill/>
                </a:ln>
                <a:solidFill>
                  <a:srgbClr val="06B1EF"/>
                </a:solidFill>
                <a:effectLst/>
                <a:uLnTx/>
                <a:uFillTx/>
                <a:latin typeface="Arial" panose="020B0604020202020204" pitchFamily="34" charset="0"/>
                <a:ea typeface="等线" panose="02010600030101010101" charset="-122"/>
                <a:cs typeface="Arial" panose="020B0604020202020204" pitchFamily="34" charset="0"/>
              </a:rPr>
              <a:t>结构</a:t>
            </a:r>
            <a:endParaRPr kumimoji="0" lang="zh-CN" altLang="en-US" sz="2000" b="1" i="0" u="sng" strike="noStrike" kern="1200" cap="none" spc="0" normalizeH="0" baseline="0" noProof="0" dirty="0">
              <a:ln>
                <a:noFill/>
              </a:ln>
              <a:solidFill>
                <a:srgbClr val="06B1EF"/>
              </a:solidFill>
              <a:effectLst/>
              <a:uLnTx/>
              <a:uFillTx/>
              <a:latin typeface="Arial" panose="020B0604020202020204" pitchFamily="34" charset="0"/>
              <a:ea typeface="等线" panose="02010600030101010101" charset="-122"/>
              <a:cs typeface="Arial" panose="020B0604020202020204" pitchFamily="34" charset="0"/>
            </a:endParaRPr>
          </a:p>
        </p:txBody>
      </p:sp>
      <p:pic>
        <p:nvPicPr>
          <p:cNvPr id="15" name="图片 14"/>
          <p:cNvPicPr>
            <a:picLocks noChangeAspect="1"/>
          </p:cNvPicPr>
          <p:nvPr/>
        </p:nvPicPr>
        <p:blipFill>
          <a:blip r:embed="rId1"/>
          <a:srcRect l="-1" r="866" b="52742"/>
          <a:stretch>
            <a:fillRect/>
          </a:stretch>
        </p:blipFill>
        <p:spPr>
          <a:xfrm>
            <a:off x="5660451" y="3319145"/>
            <a:ext cx="6330428" cy="2175669"/>
          </a:xfrm>
          <a:prstGeom prst="rect">
            <a:avLst/>
          </a:prstGeom>
        </p:spPr>
      </p:pic>
      <p:pic>
        <p:nvPicPr>
          <p:cNvPr id="3" name="图片 2"/>
          <p:cNvPicPr>
            <a:picLocks noChangeAspect="1"/>
          </p:cNvPicPr>
          <p:nvPr/>
        </p:nvPicPr>
        <p:blipFill>
          <a:blip r:embed="rId2"/>
          <a:stretch>
            <a:fillRect/>
          </a:stretch>
        </p:blipFill>
        <p:spPr>
          <a:xfrm>
            <a:off x="475052" y="3112234"/>
            <a:ext cx="4900791" cy="2589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28059" y="1091531"/>
            <a:ext cx="10740640" cy="664743"/>
          </a:xfrm>
        </p:spPr>
        <p:txBody>
          <a:bodyPr>
            <a:normAutofit/>
          </a:bodyPr>
          <a:lstStyle/>
          <a:p>
            <a:r>
              <a:rPr lang="zh-CN" altLang="en-US" sz="4000" b="1" dirty="0">
                <a:latin typeface="微软雅黑" panose="020B0503020204020204" pitchFamily="34" charset="-122"/>
                <a:ea typeface="微软雅黑" panose="020B0503020204020204" pitchFamily="34" charset="-122"/>
                <a:cs typeface="ADLaM Display" panose="02010000000000000000" pitchFamily="2" charset="0"/>
              </a:rPr>
              <a:t>方案简介</a:t>
            </a:r>
            <a:endParaRPr lang="en-US" altLang="zh-CN" sz="4000" b="1" dirty="0">
              <a:latin typeface="微软雅黑" panose="020B0503020204020204" pitchFamily="34" charset="-122"/>
              <a:ea typeface="微软雅黑" panose="020B0503020204020204" pitchFamily="34" charset="-122"/>
              <a:cs typeface="ADLaM Display" panose="02010000000000000000" pitchFamily="2" charset="0"/>
            </a:endParaRPr>
          </a:p>
          <a:p>
            <a:endParaRPr lang="zh-CN" altLang="en-US" sz="4000" b="1" dirty="0">
              <a:latin typeface="微软雅黑" panose="020B0503020204020204" pitchFamily="34" charset="-122"/>
              <a:ea typeface="微软雅黑" panose="020B0503020204020204" pitchFamily="34" charset="-122"/>
              <a:cs typeface="ADLaM Display" panose="02010000000000000000" pitchFamily="2" charset="0"/>
            </a:endParaRPr>
          </a:p>
        </p:txBody>
      </p:sp>
      <p:sp>
        <p:nvSpPr>
          <p:cNvPr id="7" name="Rectangle 1"/>
          <p:cNvSpPr>
            <a:spLocks noChangeArrowheads="1"/>
          </p:cNvSpPr>
          <p:nvPr/>
        </p:nvSpPr>
        <p:spPr bwMode="auto">
          <a:xfrm>
            <a:off x="0" y="0"/>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1184787" y="2792895"/>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3"/>
          <p:cNvSpPr>
            <a:spLocks noChangeArrowheads="1"/>
          </p:cNvSpPr>
          <p:nvPr/>
        </p:nvSpPr>
        <p:spPr bwMode="auto">
          <a:xfrm>
            <a:off x="152400" y="152400"/>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863574" y="1693228"/>
            <a:ext cx="10469614" cy="1889876"/>
          </a:xfrm>
          <a:prstGeom prst="rect">
            <a:avLst/>
          </a:prstGeom>
          <a:noFill/>
        </p:spPr>
        <p:txBody>
          <a:bodyPr wrap="square" rtlCol="0">
            <a:spAutoFit/>
          </a:bodyPr>
          <a:lstStyle/>
          <a:p>
            <a:pPr>
              <a:lnSpc>
                <a:spcPct val="150000"/>
              </a:lnSpc>
            </a:pPr>
            <a:r>
              <a:rPr lang="zh-CN" altLang="en-US" sz="2000" dirty="0"/>
              <a:t>         分子动力学模拟是一种利用计算机模拟原子和分子运动轨迹，以研究体系微观和宏观性质的方法。它基于经典力学原理，通过给定原子和分子间的相互作用，</a:t>
            </a:r>
            <a:r>
              <a:rPr lang="zh-CN" altLang="en-US" sz="2000" b="1" dirty="0"/>
              <a:t>利用牛顿运动方程</a:t>
            </a:r>
            <a:r>
              <a:rPr lang="zh-CN" altLang="en-US" sz="2000" dirty="0"/>
              <a:t>求解运动轨迹，进而统计出系统的力学、热力学和动力学性质。此方法广泛应用于化学、物理、材料科学和生物学等领域，为研究分子体系提供了重要手段。</a:t>
            </a:r>
            <a:endParaRPr lang="zh-CN" altLang="en-US" sz="2000" dirty="0"/>
          </a:p>
        </p:txBody>
      </p:sp>
      <p:sp>
        <p:nvSpPr>
          <p:cNvPr id="14" name="文本框 13"/>
          <p:cNvSpPr txBox="1"/>
          <p:nvPr/>
        </p:nvSpPr>
        <p:spPr>
          <a:xfrm>
            <a:off x="863573" y="3674788"/>
            <a:ext cx="10469613" cy="1884618"/>
          </a:xfrm>
          <a:prstGeom prst="rect">
            <a:avLst/>
          </a:prstGeom>
          <a:noFill/>
        </p:spPr>
        <p:txBody>
          <a:bodyPr wrap="square" rtlCol="0">
            <a:spAutoFit/>
          </a:bodyPr>
          <a:lstStyle/>
          <a:p>
            <a:pPr>
              <a:lnSpc>
                <a:spcPct val="150000"/>
              </a:lnSpc>
            </a:pPr>
            <a:r>
              <a:rPr lang="zh-CN" altLang="en-US" sz="2000" dirty="0">
                <a:latin typeface="+mn-ea"/>
              </a:rPr>
              <a:t>       传统模拟软件如</a:t>
            </a:r>
            <a:r>
              <a:rPr lang="en-US" altLang="zh-CN" sz="2000" dirty="0">
                <a:latin typeface="+mn-ea"/>
              </a:rPr>
              <a:t>LAMMPS</a:t>
            </a:r>
            <a:r>
              <a:rPr lang="zh-CN" altLang="en-US" sz="2000" dirty="0">
                <a:latin typeface="+mn-ea"/>
              </a:rPr>
              <a:t>，</a:t>
            </a:r>
            <a:r>
              <a:rPr lang="en-US" altLang="zh-CN" sz="2000" dirty="0">
                <a:latin typeface="+mn-ea"/>
              </a:rPr>
              <a:t>GROMACS</a:t>
            </a:r>
            <a:r>
              <a:rPr lang="zh-CN" altLang="en-US" sz="2000" dirty="0">
                <a:latin typeface="+mn-ea"/>
              </a:rPr>
              <a:t>，</a:t>
            </a:r>
            <a:r>
              <a:rPr lang="en-US" altLang="zh-CN" sz="2000" dirty="0">
                <a:latin typeface="+mn-ea"/>
              </a:rPr>
              <a:t>Amber</a:t>
            </a:r>
            <a:r>
              <a:rPr lang="zh-CN" altLang="en-US" sz="2000" dirty="0">
                <a:latin typeface="+mn-ea"/>
              </a:rPr>
              <a:t>等大多都是针对</a:t>
            </a:r>
            <a:r>
              <a:rPr lang="zh-CN" altLang="en-US" sz="2000" b="1" dirty="0">
                <a:latin typeface="+mn-ea"/>
              </a:rPr>
              <a:t>粗粒度分子</a:t>
            </a:r>
            <a:r>
              <a:rPr lang="zh-CN" altLang="en-US" sz="2000" dirty="0">
                <a:latin typeface="+mn-ea"/>
              </a:rPr>
              <a:t>，</a:t>
            </a:r>
            <a:r>
              <a:rPr lang="zh-CN" altLang="en-US" sz="2000" b="1" dirty="0">
                <a:latin typeface="+mn-ea"/>
              </a:rPr>
              <a:t>生物大分子</a:t>
            </a:r>
            <a:r>
              <a:rPr lang="zh-CN" altLang="en-US" sz="2000" dirty="0">
                <a:latin typeface="+mn-ea"/>
              </a:rPr>
              <a:t>等进行分子模拟，而在</a:t>
            </a:r>
            <a:r>
              <a:rPr lang="zh-CN" altLang="en-US" sz="2000" b="1" dirty="0">
                <a:latin typeface="+mn-ea"/>
              </a:rPr>
              <a:t>纳米级胶体级</a:t>
            </a:r>
            <a:r>
              <a:rPr lang="zh-CN" altLang="en-US" sz="2000" dirty="0">
                <a:latin typeface="+mn-ea"/>
              </a:rPr>
              <a:t>层次上的模拟程度不足。这些软件多</a:t>
            </a:r>
            <a:r>
              <a:rPr lang="zh-CN" altLang="en-US" sz="2000" b="1" dirty="0">
                <a:latin typeface="+mn-ea"/>
              </a:rPr>
              <a:t>依赖于</a:t>
            </a:r>
            <a:r>
              <a:rPr lang="en-US" altLang="zh-CN" sz="2000" b="1" dirty="0">
                <a:latin typeface="+mn-ea"/>
              </a:rPr>
              <a:t>CPU</a:t>
            </a:r>
            <a:r>
              <a:rPr lang="zh-CN" altLang="en-US" sz="2000" b="1" dirty="0">
                <a:latin typeface="+mn-ea"/>
              </a:rPr>
              <a:t>进行计算</a:t>
            </a:r>
            <a:r>
              <a:rPr lang="zh-CN" altLang="en-US" sz="2000" dirty="0">
                <a:latin typeface="+mn-ea"/>
              </a:rPr>
              <a:t>，但</a:t>
            </a:r>
            <a:r>
              <a:rPr lang="en-US" altLang="zh-CN" sz="2000" dirty="0">
                <a:latin typeface="+mn-ea"/>
              </a:rPr>
              <a:t>CPU</a:t>
            </a:r>
            <a:r>
              <a:rPr lang="zh-CN" altLang="en-US" sz="2000" dirty="0">
                <a:latin typeface="+mn-ea"/>
              </a:rPr>
              <a:t>在处理大规模并行计算时存在性能瓶颈。随着科学研究的深入，对模拟</a:t>
            </a:r>
            <a:r>
              <a:rPr lang="zh-CN" altLang="en-US" sz="2000" b="1" dirty="0">
                <a:latin typeface="+mn-ea"/>
              </a:rPr>
              <a:t>规模和精度</a:t>
            </a:r>
            <a:r>
              <a:rPr lang="zh-CN" altLang="en-US" sz="2000" dirty="0">
                <a:latin typeface="+mn-ea"/>
              </a:rPr>
              <a:t>的要求不断提高，急需提高了软件的</a:t>
            </a:r>
            <a:r>
              <a:rPr lang="zh-CN" altLang="en-US" sz="2000" b="1" dirty="0">
                <a:latin typeface="+mn-ea"/>
              </a:rPr>
              <a:t>扩展性和可伸缩性</a:t>
            </a:r>
            <a:r>
              <a:rPr lang="zh-CN" altLang="en-US" sz="2000" dirty="0">
                <a:latin typeface="+mn-ea"/>
              </a:rPr>
              <a:t>。</a:t>
            </a:r>
            <a:endParaRPr lang="zh-CN" altLang="en-US" sz="2000" dirty="0">
              <a:latin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28060" y="1000118"/>
            <a:ext cx="10740640" cy="664743"/>
          </a:xfrm>
        </p:spPr>
        <p:txBody>
          <a:bodyPr>
            <a:normAutofit/>
          </a:bodyPr>
          <a:lstStyle/>
          <a:p>
            <a:r>
              <a:rPr lang="zh-CN" altLang="en-US" sz="4000" b="1" dirty="0">
                <a:latin typeface="微软雅黑" panose="020B0503020204020204" pitchFamily="34" charset="-122"/>
                <a:ea typeface="微软雅黑" panose="020B0503020204020204" pitchFamily="34" charset="-122"/>
                <a:cs typeface="ADLaM Display" panose="02010000000000000000" pitchFamily="2" charset="0"/>
              </a:rPr>
              <a:t>方案简介</a:t>
            </a:r>
            <a:endParaRPr lang="en-US" altLang="zh-CN" sz="4000" b="1" dirty="0">
              <a:latin typeface="微软雅黑" panose="020B0503020204020204" pitchFamily="34" charset="-122"/>
              <a:ea typeface="微软雅黑" panose="020B0503020204020204" pitchFamily="34" charset="-122"/>
              <a:cs typeface="ADLaM Display" panose="02010000000000000000" pitchFamily="2" charset="0"/>
            </a:endParaRPr>
          </a:p>
          <a:p>
            <a:endParaRPr lang="zh-CN" altLang="en-US" sz="4000" b="1" dirty="0">
              <a:latin typeface="微软雅黑" panose="020B0503020204020204" pitchFamily="34" charset="-122"/>
              <a:ea typeface="微软雅黑" panose="020B0503020204020204" pitchFamily="34" charset="-122"/>
              <a:cs typeface="ADLaM Display" panose="02010000000000000000" pitchFamily="2" charset="0"/>
            </a:endParaRPr>
          </a:p>
        </p:txBody>
      </p:sp>
      <p:sp>
        <p:nvSpPr>
          <p:cNvPr id="7" name="Rectangle 1"/>
          <p:cNvSpPr>
            <a:spLocks noChangeArrowheads="1"/>
          </p:cNvSpPr>
          <p:nvPr/>
        </p:nvSpPr>
        <p:spPr bwMode="auto">
          <a:xfrm>
            <a:off x="0" y="0"/>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1184787" y="2792895"/>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3"/>
          <p:cNvSpPr>
            <a:spLocks noChangeArrowheads="1"/>
          </p:cNvSpPr>
          <p:nvPr/>
        </p:nvSpPr>
        <p:spPr bwMode="auto">
          <a:xfrm>
            <a:off x="152400" y="152400"/>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2" name="图片 11" descr="徽标&#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44396" y="700867"/>
            <a:ext cx="6652367" cy="1114425"/>
          </a:xfrm>
          <a:prstGeom prst="rect">
            <a:avLst/>
          </a:prstGeom>
        </p:spPr>
      </p:pic>
      <p:sp>
        <p:nvSpPr>
          <p:cNvPr id="13" name="文本框 12"/>
          <p:cNvSpPr txBox="1"/>
          <p:nvPr/>
        </p:nvSpPr>
        <p:spPr>
          <a:xfrm>
            <a:off x="255905" y="1815465"/>
            <a:ext cx="11676380" cy="3322955"/>
          </a:xfrm>
          <a:prstGeom prst="rect">
            <a:avLst/>
          </a:prstGeom>
          <a:noFill/>
        </p:spPr>
        <p:txBody>
          <a:bodyPr wrap="square" rtlCol="0">
            <a:spAutoFit/>
          </a:bodyPr>
          <a:lstStyle/>
          <a:p>
            <a:pPr algn="just">
              <a:lnSpc>
                <a:spcPct val="150000"/>
              </a:lnSpc>
            </a:pPr>
            <a:r>
              <a:rPr lang="en-US" altLang="zh-CN" sz="2000" dirty="0"/>
              <a:t>         </a:t>
            </a:r>
            <a:r>
              <a:rPr lang="en-US" altLang="zh-CN" sz="2000" dirty="0">
                <a:latin typeface="+mn-ea"/>
                <a:cs typeface="+mn-ea"/>
              </a:rPr>
              <a:t>HOOMD-blue</a:t>
            </a:r>
            <a:r>
              <a:rPr lang="zh-CN" altLang="en-US" sz="2000" dirty="0">
                <a:latin typeface="+mn-ea"/>
                <a:cs typeface="+mn-ea"/>
              </a:rPr>
              <a:t>是一款</a:t>
            </a:r>
            <a:r>
              <a:rPr lang="zh-CN" altLang="en-US" sz="2000" b="1" dirty="0">
                <a:latin typeface="+mn-ea"/>
                <a:cs typeface="+mn-ea"/>
              </a:rPr>
              <a:t>支持</a:t>
            </a:r>
            <a:r>
              <a:rPr lang="en-US" altLang="zh-CN" sz="2000" b="1" dirty="0">
                <a:latin typeface="+mn-ea"/>
                <a:cs typeface="+mn-ea"/>
              </a:rPr>
              <a:t>GPU</a:t>
            </a:r>
            <a:r>
              <a:rPr lang="zh-CN" altLang="en-US" sz="2000" b="1" dirty="0">
                <a:latin typeface="+mn-ea"/>
                <a:cs typeface="+mn-ea"/>
              </a:rPr>
              <a:t>加速</a:t>
            </a:r>
            <a:r>
              <a:rPr lang="zh-CN" altLang="en-US" sz="2000" dirty="0">
                <a:latin typeface="+mn-ea"/>
                <a:cs typeface="+mn-ea"/>
              </a:rPr>
              <a:t>的</a:t>
            </a:r>
            <a:r>
              <a:rPr lang="en-US" altLang="zh-CN" sz="2000" b="1" dirty="0">
                <a:latin typeface="+mn-ea"/>
                <a:cs typeface="+mn-ea"/>
              </a:rPr>
              <a:t>CPU</a:t>
            </a:r>
            <a:r>
              <a:rPr lang="zh-CN" altLang="en-US" sz="2000" dirty="0">
                <a:latin typeface="+mn-ea"/>
                <a:cs typeface="+mn-ea"/>
              </a:rPr>
              <a:t>分子动力学软件，面向软物质系统，支持多种粒子类型、力场和积分器，专为</a:t>
            </a:r>
            <a:r>
              <a:rPr lang="zh-CN" altLang="en-US" sz="2000" b="1" dirty="0">
                <a:latin typeface="+mn-ea"/>
                <a:cs typeface="+mn-ea"/>
              </a:rPr>
              <a:t>纳米级</a:t>
            </a:r>
            <a:r>
              <a:rPr lang="zh-CN" altLang="en-US" sz="2000" dirty="0">
                <a:latin typeface="+mn-ea"/>
                <a:cs typeface="+mn-ea"/>
              </a:rPr>
              <a:t>和</a:t>
            </a:r>
            <a:r>
              <a:rPr lang="zh-CN" altLang="en-US" sz="2000" b="1" dirty="0">
                <a:latin typeface="+mn-ea"/>
                <a:cs typeface="+mn-ea"/>
              </a:rPr>
              <a:t>胶体级</a:t>
            </a:r>
            <a:r>
              <a:rPr lang="zh-CN" altLang="en-US" sz="2000" dirty="0">
                <a:latin typeface="+mn-ea"/>
                <a:cs typeface="+mn-ea"/>
              </a:rPr>
              <a:t>分子动力学以及硬粒子蒙特卡罗模拟而设计。而且，</a:t>
            </a:r>
            <a:r>
              <a:rPr lang="en-US" altLang="zh-CN" sz="2000" dirty="0">
                <a:latin typeface="+mn-ea"/>
                <a:cs typeface="+mn-ea"/>
              </a:rPr>
              <a:t>HOOMD-blue</a:t>
            </a:r>
            <a:r>
              <a:rPr lang="zh-CN" altLang="en-US" sz="2000" dirty="0">
                <a:latin typeface="+mn-ea"/>
                <a:cs typeface="+mn-ea"/>
              </a:rPr>
              <a:t>是一种</a:t>
            </a:r>
            <a:r>
              <a:rPr lang="en-US" altLang="zh-CN" sz="2000" b="1" dirty="0">
                <a:latin typeface="+mn-ea"/>
                <a:cs typeface="+mn-ea"/>
              </a:rPr>
              <a:t>Python</a:t>
            </a:r>
            <a:r>
              <a:rPr lang="zh-CN" altLang="en-US" sz="2000" b="1" dirty="0">
                <a:latin typeface="+mn-ea"/>
                <a:cs typeface="+mn-ea"/>
              </a:rPr>
              <a:t>软件包</a:t>
            </a:r>
            <a:r>
              <a:rPr lang="zh-CN" altLang="en-US" sz="2000" dirty="0">
                <a:latin typeface="+mn-ea"/>
                <a:cs typeface="+mn-ea"/>
              </a:rPr>
              <a:t>，在使用上更加方便，相对于传统的分子动力学软件，有着很好的应用前景。可以设计双重动态共价键（</a:t>
            </a:r>
            <a:r>
              <a:rPr lang="en-US" altLang="zh-CN" sz="2000" dirty="0">
                <a:latin typeface="+mn-ea"/>
                <a:cs typeface="+mn-ea"/>
              </a:rPr>
              <a:t>Dual Dynamic Covalent Bonds</a:t>
            </a:r>
            <a:r>
              <a:rPr lang="zh-CN" altLang="en-US" sz="2000" dirty="0">
                <a:latin typeface="+mn-ea"/>
                <a:cs typeface="+mn-ea"/>
              </a:rPr>
              <a:t>）来操纵聚合物维特里默纳米复合材料（</a:t>
            </a:r>
            <a:r>
              <a:rPr lang="en-US" altLang="zh-CN" sz="2000" dirty="0">
                <a:latin typeface="+mn-ea"/>
                <a:cs typeface="+mn-ea"/>
              </a:rPr>
              <a:t>Polymer </a:t>
            </a:r>
            <a:r>
              <a:rPr lang="en-US" altLang="zh-CN" sz="2000" dirty="0" err="1">
                <a:latin typeface="+mn-ea"/>
                <a:cs typeface="+mn-ea"/>
              </a:rPr>
              <a:t>Vitrimer</a:t>
            </a:r>
            <a:r>
              <a:rPr lang="en-US" altLang="zh-CN" sz="2000" dirty="0">
                <a:latin typeface="+mn-ea"/>
                <a:cs typeface="+mn-ea"/>
              </a:rPr>
              <a:t> Nanocomposites, PVNs</a:t>
            </a:r>
            <a:r>
              <a:rPr lang="zh-CN" altLang="en-US" sz="2000" dirty="0">
                <a:latin typeface="+mn-ea"/>
                <a:cs typeface="+mn-ea"/>
              </a:rPr>
              <a:t>）的性能</a:t>
            </a:r>
            <a:r>
              <a:rPr lang="en-US" altLang="zh-CN" sz="2000" dirty="0">
                <a:latin typeface="+mn-ea"/>
                <a:cs typeface="+mn-ea"/>
              </a:rPr>
              <a:t>[1]</a:t>
            </a:r>
            <a:r>
              <a:rPr lang="zh-CN" altLang="en-US" sz="2000" dirty="0">
                <a:latin typeface="+mn-ea"/>
                <a:cs typeface="+mn-ea"/>
              </a:rPr>
              <a:t>，还可以讨论</a:t>
            </a:r>
            <a:r>
              <a:rPr lang="en-US" altLang="zh-CN" sz="2000" dirty="0">
                <a:latin typeface="+mn-ea"/>
                <a:cs typeface="+mn-ea"/>
              </a:rPr>
              <a:t>FET</a:t>
            </a:r>
            <a:r>
              <a:rPr lang="zh-CN" altLang="en-US" sz="2000" dirty="0">
                <a:latin typeface="+mn-ea"/>
                <a:cs typeface="+mn-ea"/>
              </a:rPr>
              <a:t>蛋白家族（包括</a:t>
            </a:r>
            <a:r>
              <a:rPr lang="en-US" altLang="zh-CN" sz="2000" dirty="0">
                <a:latin typeface="+mn-ea"/>
                <a:cs typeface="+mn-ea"/>
              </a:rPr>
              <a:t>FUS</a:t>
            </a:r>
            <a:r>
              <a:rPr lang="zh-CN" altLang="en-US" sz="2000" dirty="0">
                <a:latin typeface="+mn-ea"/>
                <a:cs typeface="+mn-ea"/>
              </a:rPr>
              <a:t>、</a:t>
            </a:r>
            <a:r>
              <a:rPr lang="en-US" altLang="zh-CN" sz="2000" dirty="0">
                <a:latin typeface="+mn-ea"/>
                <a:cs typeface="+mn-ea"/>
              </a:rPr>
              <a:t>EWS</a:t>
            </a:r>
            <a:r>
              <a:rPr lang="zh-CN" altLang="en-US" sz="2000" dirty="0">
                <a:latin typeface="+mn-ea"/>
                <a:cs typeface="+mn-ea"/>
              </a:rPr>
              <a:t>和</a:t>
            </a:r>
            <a:r>
              <a:rPr lang="en-US" altLang="zh-CN" sz="2000" dirty="0">
                <a:latin typeface="+mn-ea"/>
                <a:cs typeface="+mn-ea"/>
              </a:rPr>
              <a:t>TAF15</a:t>
            </a:r>
            <a:r>
              <a:rPr lang="zh-CN" altLang="en-US" sz="2000" dirty="0">
                <a:latin typeface="+mn-ea"/>
                <a:cs typeface="+mn-ea"/>
              </a:rPr>
              <a:t>）的功能、与疾病的关系，以及特别是</a:t>
            </a:r>
            <a:r>
              <a:rPr lang="en-US" altLang="zh-CN" sz="2000" dirty="0">
                <a:latin typeface="+mn-ea"/>
                <a:cs typeface="+mn-ea"/>
              </a:rPr>
              <a:t>EWS</a:t>
            </a:r>
            <a:r>
              <a:rPr lang="zh-CN" altLang="en-US" sz="2000" dirty="0">
                <a:latin typeface="+mn-ea"/>
                <a:cs typeface="+mn-ea"/>
              </a:rPr>
              <a:t>蛋白的低复杂度域（</a:t>
            </a:r>
            <a:r>
              <a:rPr lang="en-US" altLang="zh-CN" sz="2000" dirty="0">
                <a:latin typeface="+mn-ea"/>
                <a:cs typeface="+mn-ea"/>
              </a:rPr>
              <a:t>EWSLCD</a:t>
            </a:r>
            <a:r>
              <a:rPr lang="zh-CN" altLang="en-US" sz="2000" dirty="0">
                <a:latin typeface="+mn-ea"/>
                <a:cs typeface="+mn-ea"/>
              </a:rPr>
              <a:t>）在形成生物分子凝聚体（</a:t>
            </a:r>
            <a:r>
              <a:rPr lang="en-US" altLang="zh-CN" sz="2000" dirty="0">
                <a:latin typeface="+mn-ea"/>
                <a:cs typeface="+mn-ea"/>
              </a:rPr>
              <a:t>biomolecular condensates</a:t>
            </a:r>
            <a:r>
              <a:rPr lang="zh-CN" altLang="en-US" sz="2000" dirty="0">
                <a:latin typeface="+mn-ea"/>
                <a:cs typeface="+mn-ea"/>
              </a:rPr>
              <a:t>）中的作用和机制</a:t>
            </a:r>
            <a:r>
              <a:rPr lang="en-US" altLang="zh-CN" sz="2000" dirty="0">
                <a:latin typeface="+mn-ea"/>
                <a:cs typeface="+mn-ea"/>
              </a:rPr>
              <a:t>[2]</a:t>
            </a:r>
            <a:r>
              <a:rPr lang="zh-CN" altLang="en-US" sz="2000" dirty="0">
                <a:latin typeface="+mn-ea"/>
                <a:cs typeface="+mn-ea"/>
              </a:rPr>
              <a:t>。</a:t>
            </a:r>
            <a:endParaRPr lang="zh-CN" altLang="en-US" sz="2000" dirty="0">
              <a:latin typeface="+mn-ea"/>
              <a:cs typeface="+mn-ea"/>
            </a:endParaRPr>
          </a:p>
        </p:txBody>
      </p:sp>
      <p:sp>
        <p:nvSpPr>
          <p:cNvPr id="3" name="文本框 2"/>
          <p:cNvSpPr txBox="1"/>
          <p:nvPr/>
        </p:nvSpPr>
        <p:spPr>
          <a:xfrm>
            <a:off x="253103" y="5327741"/>
            <a:ext cx="11690555" cy="1609725"/>
          </a:xfrm>
          <a:prstGeom prst="rect">
            <a:avLst/>
          </a:prstGeom>
          <a:noFill/>
        </p:spPr>
        <p:txBody>
          <a:bodyPr wrap="square" rtlCol="0">
            <a:spAutoFit/>
          </a:bodyPr>
          <a:lstStyle/>
          <a:p>
            <a:r>
              <a:rPr lang="en-US" altLang="zh-CN" sz="1400" dirty="0">
                <a:latin typeface="+mn-ea"/>
                <a:cs typeface="+mn-ea"/>
              </a:rPr>
              <a:t>[1] </a:t>
            </a:r>
            <a:r>
              <a:rPr lang="en-US" altLang="zh-CN" sz="1400" dirty="0">
                <a:effectLst/>
                <a:latin typeface="+mn-ea"/>
                <a:cs typeface="+mn-ea"/>
              </a:rPr>
              <a:t>Li, Z., Zhao, H., Duan, P., Zhang, L., &amp; Liu, J. (2024). Manipulating the Properties of Polymer </a:t>
            </a:r>
            <a:r>
              <a:rPr lang="en-US" altLang="zh-CN" sz="1400" dirty="0" err="1">
                <a:effectLst/>
                <a:latin typeface="+mn-ea"/>
                <a:cs typeface="+mn-ea"/>
              </a:rPr>
              <a:t>Vitrimer</a:t>
            </a:r>
            <a:r>
              <a:rPr lang="en-US" altLang="zh-CN" sz="1400" dirty="0">
                <a:effectLst/>
                <a:latin typeface="+mn-ea"/>
                <a:cs typeface="+mn-ea"/>
              </a:rPr>
              <a:t> Nanocomposites by Designing Dual Dynamic Covalent Bonds. </a:t>
            </a:r>
            <a:r>
              <a:rPr lang="en-US" altLang="zh-CN" sz="1400" i="1" dirty="0">
                <a:effectLst/>
                <a:latin typeface="+mn-ea"/>
                <a:cs typeface="+mn-ea"/>
              </a:rPr>
              <a:t>Langmuir</a:t>
            </a:r>
            <a:r>
              <a:rPr lang="en-US" altLang="zh-CN" sz="1400" dirty="0">
                <a:effectLst/>
                <a:latin typeface="+mn-ea"/>
                <a:cs typeface="+mn-ea"/>
              </a:rPr>
              <a:t>, </a:t>
            </a:r>
            <a:r>
              <a:rPr lang="en-US" altLang="zh-CN" sz="1400" i="1" dirty="0">
                <a:effectLst/>
                <a:latin typeface="+mn-ea"/>
                <a:cs typeface="+mn-ea"/>
              </a:rPr>
              <a:t>40</a:t>
            </a:r>
            <a:r>
              <a:rPr lang="en-US" altLang="zh-CN" sz="1400" dirty="0">
                <a:effectLst/>
                <a:latin typeface="+mn-ea"/>
                <a:cs typeface="+mn-ea"/>
              </a:rPr>
              <a:t>(14), 7769–7780</a:t>
            </a:r>
            <a:endParaRPr lang="en-US" altLang="zh-CN" sz="1400" dirty="0">
              <a:effectLst/>
              <a:latin typeface="+mn-ea"/>
              <a:cs typeface="+mn-ea"/>
            </a:endParaRPr>
          </a:p>
          <a:p>
            <a:r>
              <a:rPr lang="en-US" altLang="zh-CN" sz="1400" dirty="0">
                <a:effectLst/>
                <a:latin typeface="+mn-ea"/>
                <a:cs typeface="+mn-ea"/>
              </a:rPr>
              <a:t>[2] Johnson, C. N., </a:t>
            </a:r>
            <a:r>
              <a:rPr lang="en-US" altLang="zh-CN" sz="1400" dirty="0" err="1">
                <a:effectLst/>
                <a:latin typeface="+mn-ea"/>
                <a:cs typeface="+mn-ea"/>
              </a:rPr>
              <a:t>Sojitra</a:t>
            </a:r>
            <a:r>
              <a:rPr lang="en-US" altLang="zh-CN" sz="1400" dirty="0">
                <a:effectLst/>
                <a:latin typeface="+mn-ea"/>
                <a:cs typeface="+mn-ea"/>
              </a:rPr>
              <a:t>, K. A., Sohn, E. J., Moreno-Romero, A. K., </a:t>
            </a:r>
            <a:r>
              <a:rPr lang="en-US" altLang="zh-CN" sz="1400" dirty="0" err="1">
                <a:effectLst/>
                <a:latin typeface="+mn-ea"/>
                <a:cs typeface="+mn-ea"/>
              </a:rPr>
              <a:t>Baudin</a:t>
            </a:r>
            <a:r>
              <a:rPr lang="en-US" altLang="zh-CN" sz="1400" dirty="0">
                <a:effectLst/>
                <a:latin typeface="+mn-ea"/>
                <a:cs typeface="+mn-ea"/>
              </a:rPr>
              <a:t>, A., Xu, X., Mittal, J., &amp; </a:t>
            </a:r>
            <a:r>
              <a:rPr lang="en-US" altLang="zh-CN" sz="1400" dirty="0" err="1">
                <a:effectLst/>
                <a:latin typeface="+mn-ea"/>
                <a:cs typeface="+mn-ea"/>
              </a:rPr>
              <a:t>Libich</a:t>
            </a:r>
            <a:r>
              <a:rPr lang="en-US" altLang="zh-CN" sz="1400" dirty="0">
                <a:effectLst/>
                <a:latin typeface="+mn-ea"/>
                <a:cs typeface="+mn-ea"/>
              </a:rPr>
              <a:t>, D. S. (2024). Insights into Molecular Diversity within the FUS/EWS/TAF15 Protein Family: Unraveling Phase Separation of the N-Terminal Low-Complexity Domain from RNA-Binding Protein EWS. </a:t>
            </a:r>
            <a:r>
              <a:rPr lang="en-US" altLang="zh-CN" sz="1400" i="1" dirty="0">
                <a:effectLst/>
                <a:latin typeface="+mn-ea"/>
                <a:cs typeface="+mn-ea"/>
              </a:rPr>
              <a:t>Journal of the American Chemical Society</a:t>
            </a:r>
            <a:r>
              <a:rPr lang="en-US" altLang="zh-CN" sz="1400" dirty="0">
                <a:effectLst/>
                <a:latin typeface="+mn-ea"/>
                <a:cs typeface="+mn-ea"/>
              </a:rPr>
              <a:t>, </a:t>
            </a:r>
            <a:r>
              <a:rPr lang="en-US" altLang="zh-CN" sz="1400" i="1" dirty="0">
                <a:effectLst/>
                <a:latin typeface="+mn-ea"/>
                <a:cs typeface="+mn-ea"/>
              </a:rPr>
              <a:t>146</a:t>
            </a:r>
            <a:r>
              <a:rPr lang="en-US" altLang="zh-CN" sz="1400" dirty="0">
                <a:effectLst/>
                <a:latin typeface="+mn-ea"/>
                <a:cs typeface="+mn-ea"/>
              </a:rPr>
              <a:t>(12), 8071–8085</a:t>
            </a:r>
            <a:endParaRPr lang="en-US" altLang="zh-CN" sz="1400" dirty="0">
              <a:effectLst/>
              <a:latin typeface="+mn-ea"/>
              <a:cs typeface="+mn-ea"/>
            </a:endParaRPr>
          </a:p>
          <a:p>
            <a:pPr algn="l">
              <a:lnSpc>
                <a:spcPts val="3440"/>
              </a:lnSpc>
            </a:pPr>
            <a:endParaRPr lang="zh-CN" altLang="en-US" sz="1000" dirty="0">
              <a:latin typeface="+mn-ea"/>
              <a:ea typeface="微软雅黑" panose="020B0503020204020204" pitchFamily="34" charset="-122"/>
              <a:cs typeface="+mn-ea"/>
            </a:endParaRPr>
          </a:p>
        </p:txBody>
      </p:sp>
      <p:cxnSp>
        <p:nvCxnSpPr>
          <p:cNvPr id="5" name="直接连接符 4"/>
          <p:cNvCxnSpPr/>
          <p:nvPr/>
        </p:nvCxnSpPr>
        <p:spPr>
          <a:xfrm>
            <a:off x="0" y="5240594"/>
            <a:ext cx="12196763"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379029" y="1181422"/>
            <a:ext cx="10740640" cy="664743"/>
          </a:xfrm>
        </p:spPr>
        <p:txBody>
          <a:bodyPr>
            <a:normAutofit/>
          </a:bodyPr>
          <a:lstStyle/>
          <a:p>
            <a:r>
              <a:rPr lang="zh-CN" altLang="en-US" sz="4000" b="1" dirty="0">
                <a:latin typeface="微软雅黑" panose="020B0503020204020204" pitchFamily="34" charset="-122"/>
                <a:ea typeface="微软雅黑" panose="020B0503020204020204" pitchFamily="34" charset="-122"/>
                <a:cs typeface="ADLaM Display" panose="02010000000000000000" pitchFamily="2" charset="0"/>
              </a:rPr>
              <a:t>方案简介</a:t>
            </a:r>
            <a:endParaRPr lang="en-US" altLang="zh-CN" sz="4000" b="1" dirty="0">
              <a:latin typeface="微软雅黑" panose="020B0503020204020204" pitchFamily="34" charset="-122"/>
              <a:ea typeface="微软雅黑" panose="020B0503020204020204" pitchFamily="34" charset="-122"/>
              <a:cs typeface="ADLaM Display" panose="02010000000000000000" pitchFamily="2" charset="0"/>
            </a:endParaRPr>
          </a:p>
          <a:p>
            <a:endParaRPr lang="zh-CN" altLang="en-US" sz="4000" b="1" dirty="0">
              <a:latin typeface="微软雅黑" panose="020B0503020204020204" pitchFamily="34" charset="-122"/>
              <a:ea typeface="微软雅黑" panose="020B0503020204020204" pitchFamily="34" charset="-122"/>
              <a:cs typeface="ADLaM Display" panose="02010000000000000000" pitchFamily="2" charset="0"/>
            </a:endParaRPr>
          </a:p>
        </p:txBody>
      </p:sp>
      <p:sp>
        <p:nvSpPr>
          <p:cNvPr id="7" name="Rectangle 1"/>
          <p:cNvSpPr>
            <a:spLocks noChangeArrowheads="1"/>
          </p:cNvSpPr>
          <p:nvPr/>
        </p:nvSpPr>
        <p:spPr bwMode="auto">
          <a:xfrm>
            <a:off x="0" y="0"/>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1184787" y="2792895"/>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3"/>
          <p:cNvSpPr>
            <a:spLocks noChangeArrowheads="1"/>
          </p:cNvSpPr>
          <p:nvPr/>
        </p:nvSpPr>
        <p:spPr bwMode="auto">
          <a:xfrm>
            <a:off x="152400" y="152400"/>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863574" y="1518494"/>
            <a:ext cx="10469614" cy="506292"/>
          </a:xfrm>
          <a:prstGeom prst="rect">
            <a:avLst/>
          </a:prstGeom>
          <a:noFill/>
        </p:spPr>
        <p:txBody>
          <a:bodyPr wrap="square" rtlCol="0">
            <a:spAutoFit/>
          </a:bodyPr>
          <a:lstStyle/>
          <a:p>
            <a:pPr>
              <a:lnSpc>
                <a:spcPct val="150000"/>
              </a:lnSpc>
            </a:pPr>
            <a:r>
              <a:rPr lang="en-US" altLang="zh-CN" sz="2000" dirty="0"/>
              <a:t>         </a:t>
            </a:r>
            <a:endParaRPr lang="zh-CN" altLang="en-US" sz="2000" dirty="0"/>
          </a:p>
        </p:txBody>
      </p:sp>
      <p:sp>
        <p:nvSpPr>
          <p:cNvPr id="9" name="文本框 8"/>
          <p:cNvSpPr txBox="1"/>
          <p:nvPr/>
        </p:nvSpPr>
        <p:spPr>
          <a:xfrm>
            <a:off x="486722" y="1837644"/>
            <a:ext cx="10632947" cy="973455"/>
          </a:xfrm>
          <a:prstGeom prst="rect">
            <a:avLst/>
          </a:prstGeom>
          <a:noFill/>
        </p:spPr>
        <p:txBody>
          <a:bodyPr wrap="square" rtlCol="0">
            <a:spAutoFit/>
          </a:bodyPr>
          <a:lstStyle/>
          <a:p>
            <a:pPr algn="just">
              <a:lnSpc>
                <a:spcPts val="3440"/>
              </a:lnSpc>
            </a:pPr>
            <a:r>
              <a:rPr lang="zh-CN" altLang="en-US" sz="2000" dirty="0">
                <a:latin typeface="+mn-ea"/>
              </a:rPr>
              <a:t>目前鲲鹏平台已经适配了</a:t>
            </a:r>
            <a:r>
              <a:rPr lang="en-US" altLang="zh-CN" sz="2000" dirty="0" err="1">
                <a:latin typeface="+mn-ea"/>
              </a:rPr>
              <a:t>Gromacs</a:t>
            </a:r>
            <a:r>
              <a:rPr lang="zh-CN" altLang="en-US" sz="2000" dirty="0">
                <a:latin typeface="+mn-ea"/>
              </a:rPr>
              <a:t>，</a:t>
            </a:r>
            <a:r>
              <a:rPr lang="en-US" altLang="zh-CN" sz="2000" dirty="0" err="1">
                <a:latin typeface="+mn-ea"/>
              </a:rPr>
              <a:t>Lammps</a:t>
            </a:r>
            <a:r>
              <a:rPr lang="zh-CN" altLang="en-US" sz="2000" dirty="0">
                <a:latin typeface="+mn-ea"/>
              </a:rPr>
              <a:t>，</a:t>
            </a:r>
            <a:r>
              <a:rPr lang="en-US" altLang="zh-CN" sz="2000" dirty="0">
                <a:latin typeface="+mn-ea"/>
              </a:rPr>
              <a:t>Amber</a:t>
            </a:r>
            <a:r>
              <a:rPr lang="zh-CN" altLang="en-US" sz="2000" dirty="0">
                <a:latin typeface="+mn-ea"/>
              </a:rPr>
              <a:t>等传统分子动力学软件，但是还未对</a:t>
            </a:r>
            <a:r>
              <a:rPr lang="en-US" altLang="zh-CN" sz="2000" dirty="0">
                <a:latin typeface="+mn-ea"/>
              </a:rPr>
              <a:t>HOOMD-blue</a:t>
            </a:r>
            <a:r>
              <a:rPr lang="zh-CN" altLang="en-US" sz="2000" dirty="0">
                <a:latin typeface="+mn-ea"/>
              </a:rPr>
              <a:t>软件进行适配，此前该软件也未曾在任何的</a:t>
            </a:r>
            <a:r>
              <a:rPr lang="en-US" altLang="zh-CN" sz="2000" dirty="0">
                <a:latin typeface="+mn-ea"/>
              </a:rPr>
              <a:t>ARM</a:t>
            </a:r>
            <a:r>
              <a:rPr lang="zh-CN" altLang="en-US" sz="2000" dirty="0">
                <a:latin typeface="+mn-ea"/>
              </a:rPr>
              <a:t>架构的平台特别是鲲鹏</a:t>
            </a:r>
            <a:r>
              <a:rPr lang="zh-CN" altLang="en-US" sz="2000" dirty="0">
                <a:latin typeface="+mn-ea"/>
              </a:rPr>
              <a:t>生态上进行测试。</a:t>
            </a:r>
            <a:endParaRPr lang="zh-CN" altLang="en-US" sz="2000" dirty="0">
              <a:latin typeface="+mn-ea"/>
            </a:endParaRPr>
          </a:p>
        </p:txBody>
      </p:sp>
      <p:pic>
        <p:nvPicPr>
          <p:cNvPr id="4" name="图片 3" descr="图表, 折线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6722" y="2804907"/>
            <a:ext cx="4644078" cy="3483058"/>
          </a:xfrm>
          <a:prstGeom prst="rect">
            <a:avLst/>
          </a:prstGeom>
        </p:spPr>
      </p:pic>
      <p:sp>
        <p:nvSpPr>
          <p:cNvPr id="5" name="文本框 4"/>
          <p:cNvSpPr txBox="1"/>
          <p:nvPr/>
        </p:nvSpPr>
        <p:spPr>
          <a:xfrm>
            <a:off x="5130800" y="3022877"/>
            <a:ext cx="5988869" cy="2224455"/>
          </a:xfrm>
          <a:prstGeom prst="rect">
            <a:avLst/>
          </a:prstGeom>
          <a:noFill/>
        </p:spPr>
        <p:txBody>
          <a:bodyPr wrap="square" rtlCol="0">
            <a:spAutoFit/>
          </a:bodyPr>
          <a:lstStyle/>
          <a:p>
            <a:pPr algn="just">
              <a:lnSpc>
                <a:spcPts val="3440"/>
              </a:lnSpc>
            </a:pPr>
            <a:r>
              <a:rPr lang="zh-CN" altLang="en-US" sz="2000" dirty="0">
                <a:latin typeface="+mn-ea"/>
              </a:rPr>
              <a:t>如左图，近些年来，利用</a:t>
            </a:r>
            <a:r>
              <a:rPr lang="en-US" altLang="zh-CN" sz="2000" dirty="0">
                <a:latin typeface="+mn-ea"/>
              </a:rPr>
              <a:t>HOOMD-blue</a:t>
            </a:r>
            <a:r>
              <a:rPr lang="zh-CN" altLang="en-US" sz="2000" dirty="0">
                <a:latin typeface="+mn-ea"/>
              </a:rPr>
              <a:t>软件进行的工作越来越多，与之相关的论文数量也基本上在逐年上涨，应用的价值逐渐增高，并且大部分论文集中发表在</a:t>
            </a:r>
            <a:r>
              <a:rPr lang="en-US" altLang="zh-CN" sz="2000" dirty="0">
                <a:latin typeface="+mn-ea"/>
              </a:rPr>
              <a:t>Nature</a:t>
            </a:r>
            <a:r>
              <a:rPr lang="zh-CN" altLang="en-US" sz="2000" dirty="0">
                <a:latin typeface="+mn-ea"/>
              </a:rPr>
              <a:t>，</a:t>
            </a:r>
            <a:r>
              <a:rPr lang="en-US" altLang="zh-CN" sz="2000" dirty="0">
                <a:latin typeface="+mn-ea"/>
              </a:rPr>
              <a:t>Physical Review</a:t>
            </a:r>
            <a:r>
              <a:rPr lang="zh-CN" altLang="en-US" sz="2000" dirty="0">
                <a:latin typeface="+mn-ea"/>
              </a:rPr>
              <a:t>，</a:t>
            </a:r>
            <a:r>
              <a:rPr lang="en-US" altLang="zh-CN" sz="2000" dirty="0">
                <a:latin typeface="+mn-ea"/>
              </a:rPr>
              <a:t>Membranes</a:t>
            </a:r>
            <a:r>
              <a:rPr lang="zh-CN" altLang="en-US" sz="2000" dirty="0">
                <a:latin typeface="+mn-ea"/>
              </a:rPr>
              <a:t>以及</a:t>
            </a:r>
            <a:r>
              <a:rPr lang="en-US" altLang="zh-CN" sz="2000" dirty="0">
                <a:latin typeface="+mn-ea"/>
              </a:rPr>
              <a:t>Macromolecules</a:t>
            </a:r>
            <a:r>
              <a:rPr lang="zh-CN" altLang="en-US" sz="2000" dirty="0">
                <a:latin typeface="+mn-ea"/>
              </a:rPr>
              <a:t>上，具有很高的引用价值。</a:t>
            </a:r>
            <a:endParaRPr lang="zh-CN" altLang="en-US" sz="2000" dirty="0">
              <a:latin typeface="+mn-ea"/>
            </a:endParaRPr>
          </a:p>
        </p:txBody>
      </p:sp>
      <p:pic>
        <p:nvPicPr>
          <p:cNvPr id="3" name="图片 2" descr="徽标&#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396" y="700867"/>
            <a:ext cx="6652367" cy="11144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28061" y="1149499"/>
            <a:ext cx="10740640" cy="664743"/>
          </a:xfrm>
        </p:spPr>
        <p:txBody>
          <a:bodyPr>
            <a:normAutofit/>
          </a:bodyPr>
          <a:lstStyle/>
          <a:p>
            <a:r>
              <a:rPr lang="zh-CN" altLang="en-US" sz="4000" b="1" dirty="0">
                <a:latin typeface="微软雅黑" panose="020B0503020204020204" pitchFamily="34" charset="-122"/>
                <a:ea typeface="微软雅黑" panose="020B0503020204020204" pitchFamily="34" charset="-122"/>
                <a:cs typeface="ADLaM Display" panose="02010000000000000000" pitchFamily="2" charset="0"/>
              </a:rPr>
              <a:t>方案简介</a:t>
            </a:r>
            <a:r>
              <a:rPr lang="en-US" altLang="zh-CN" sz="4000" b="1" dirty="0">
                <a:latin typeface="微软雅黑" panose="020B0503020204020204" pitchFamily="34" charset="-122"/>
                <a:ea typeface="微软雅黑" panose="020B0503020204020204" pitchFamily="34" charset="-122"/>
                <a:cs typeface="ADLaM Display" panose="02010000000000000000" pitchFamily="2" charset="0"/>
              </a:rPr>
              <a:t>——</a:t>
            </a:r>
            <a:r>
              <a:rPr lang="zh-CN" altLang="en-US" sz="4000" b="1" dirty="0">
                <a:latin typeface="微软雅黑" panose="020B0503020204020204" pitchFamily="34" charset="-122"/>
                <a:ea typeface="微软雅黑" panose="020B0503020204020204" pitchFamily="34" charset="-122"/>
                <a:cs typeface="ADLaM Display" panose="02010000000000000000" pitchFamily="2" charset="0"/>
              </a:rPr>
              <a:t>测试案例介绍</a:t>
            </a:r>
            <a:endParaRPr lang="en-US" altLang="zh-CN" sz="4000" b="1" dirty="0">
              <a:latin typeface="微软雅黑" panose="020B0503020204020204" pitchFamily="34" charset="-122"/>
              <a:ea typeface="微软雅黑" panose="020B0503020204020204" pitchFamily="34" charset="-122"/>
              <a:cs typeface="ADLaM Display" panose="02010000000000000000" pitchFamily="2" charset="0"/>
            </a:endParaRPr>
          </a:p>
          <a:p>
            <a:endParaRPr lang="zh-CN" altLang="en-US" sz="4000" b="1" dirty="0">
              <a:latin typeface="微软雅黑" panose="020B0503020204020204" pitchFamily="34" charset="-122"/>
              <a:ea typeface="微软雅黑" panose="020B0503020204020204" pitchFamily="34" charset="-122"/>
              <a:cs typeface="ADLaM Display" panose="02010000000000000000" pitchFamily="2" charset="0"/>
            </a:endParaRPr>
          </a:p>
        </p:txBody>
      </p:sp>
      <p:sp>
        <p:nvSpPr>
          <p:cNvPr id="7" name="Rectangle 1"/>
          <p:cNvSpPr>
            <a:spLocks noChangeArrowheads="1"/>
          </p:cNvSpPr>
          <p:nvPr/>
        </p:nvSpPr>
        <p:spPr bwMode="auto">
          <a:xfrm>
            <a:off x="0" y="0"/>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1184787" y="2792895"/>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3"/>
          <p:cNvSpPr>
            <a:spLocks noChangeArrowheads="1"/>
          </p:cNvSpPr>
          <p:nvPr/>
        </p:nvSpPr>
        <p:spPr bwMode="auto">
          <a:xfrm>
            <a:off x="152400" y="152400"/>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691112" y="1827566"/>
                <a:ext cx="10950281" cy="2392322"/>
              </a:xfrm>
              <a:prstGeom prst="rect">
                <a:avLst/>
              </a:prstGeom>
              <a:noFill/>
            </p:spPr>
            <p:txBody>
              <a:bodyPr wrap="square" rtlCol="0">
                <a:spAutoFit/>
              </a:bodyPr>
              <a:lstStyle/>
              <a:p>
                <a:pPr algn="just">
                  <a:lnSpc>
                    <a:spcPct val="150000"/>
                  </a:lnSpc>
                </a:pPr>
                <a:r>
                  <a:rPr lang="zh-CN" altLang="en-US" sz="2000" dirty="0">
                    <a:latin typeface="+mn-ea"/>
                  </a:rPr>
                  <a:t>测试案例根据</a:t>
                </a:r>
                <a:r>
                  <a:rPr lang="en-US" altLang="zh-CN" sz="2000" dirty="0">
                    <a:latin typeface="+mn-ea"/>
                  </a:rPr>
                  <a:t>HPC-AI Advisory Council</a:t>
                </a:r>
                <a:r>
                  <a:rPr lang="zh-CN" altLang="en-US" sz="2000" dirty="0">
                    <a:latin typeface="+mn-ea"/>
                  </a:rPr>
                  <a:t>的工作进行了选取</a:t>
                </a:r>
                <a:r>
                  <a:rPr lang="en-US" altLang="zh-CN" sz="2000" dirty="0">
                    <a:latin typeface="+mn-ea"/>
                  </a:rPr>
                  <a:t>[1]</a:t>
                </a:r>
                <a:endParaRPr lang="en-US" altLang="zh-CN" sz="2000" dirty="0">
                  <a:latin typeface="+mn-ea"/>
                </a:endParaRPr>
              </a:p>
              <a:p>
                <a:pPr algn="just">
                  <a:lnSpc>
                    <a:spcPct val="150000"/>
                  </a:lnSpc>
                </a:pPr>
                <a:r>
                  <a:rPr lang="zh-CN" altLang="en-US" sz="2000" dirty="0">
                    <a:latin typeface="+mn-ea"/>
                  </a:rPr>
                  <a:t>测试案例采用</a:t>
                </a:r>
                <a:r>
                  <a:rPr lang="en-US" altLang="zh-CN" sz="2000" b="1" dirty="0">
                    <a:solidFill>
                      <a:srgbClr val="FF0000"/>
                    </a:solidFill>
                    <a:latin typeface="+mn-ea"/>
                  </a:rPr>
                  <a:t>WCA</a:t>
                </a:r>
                <a:r>
                  <a:rPr lang="zh-CN" altLang="en-US" sz="2000" b="1" dirty="0">
                    <a:solidFill>
                      <a:srgbClr val="FF0000"/>
                    </a:solidFill>
                    <a:latin typeface="+mn-ea"/>
                  </a:rPr>
                  <a:t>（</a:t>
                </a:r>
                <a:r>
                  <a:rPr lang="en-US" altLang="zh-CN" sz="2000" b="1" dirty="0">
                    <a:solidFill>
                      <a:srgbClr val="FF0000"/>
                    </a:solidFill>
                    <a:latin typeface="+mn-ea"/>
                  </a:rPr>
                  <a:t>Weeks-Chandler-Andersen</a:t>
                </a:r>
                <a:r>
                  <a:rPr lang="zh-CN" altLang="en-US" sz="2000" b="1" dirty="0">
                    <a:solidFill>
                      <a:srgbClr val="FF0000"/>
                    </a:solidFill>
                    <a:latin typeface="+mn-ea"/>
                  </a:rPr>
                  <a:t>）对势与</a:t>
                </a:r>
                <a:r>
                  <a:rPr lang="en-US" altLang="zh-CN" sz="2000" b="1" dirty="0">
                    <a:solidFill>
                      <a:srgbClr val="FF0000"/>
                    </a:solidFill>
                    <a:latin typeface="+mn-ea"/>
                  </a:rPr>
                  <a:t>NVT</a:t>
                </a:r>
                <a:r>
                  <a:rPr lang="zh-CN" altLang="en-US" sz="2000" b="1" dirty="0">
                    <a:solidFill>
                      <a:srgbClr val="FF0000"/>
                    </a:solidFill>
                    <a:latin typeface="+mn-ea"/>
                  </a:rPr>
                  <a:t>（等温等容）积分方法</a:t>
                </a:r>
                <a:r>
                  <a:rPr lang="zh-CN" altLang="en-US" sz="2000" dirty="0">
                    <a:latin typeface="+mn-ea"/>
                  </a:rPr>
                  <a:t>，具体参数设置如下：能量参数</a:t>
                </a:r>
                <a14:m>
                  <m:oMath xmlns:m="http://schemas.openxmlformats.org/officeDocument/2006/math">
                    <m:r>
                      <a:rPr lang="zh-CN" altLang="en-US" sz="2000" i="1" dirty="0" smtClean="0">
                        <a:latin typeface="Cambria Math" panose="02040503050406030204" pitchFamily="18" charset="0"/>
                      </a:rPr>
                      <m:t>𝜖</m:t>
                    </m:r>
                    <m:r>
                      <a:rPr lang="en-US" altLang="zh-CN" sz="2000" b="0" i="1" dirty="0" smtClean="0">
                        <a:latin typeface="Cambria Math" panose="02040503050406030204" pitchFamily="18" charset="0"/>
                      </a:rPr>
                      <m:t>=</m:t>
                    </m:r>
                    <m:r>
                      <a:rPr lang="en-US" altLang="zh-CN" sz="2000" b="0" i="0" dirty="0" smtClean="0">
                        <a:latin typeface="Cambria Math" panose="02040503050406030204" pitchFamily="18" charset="0"/>
                      </a:rPr>
                      <m:t>1</m:t>
                    </m:r>
                  </m:oMath>
                </a14:m>
                <a:r>
                  <a:rPr lang="zh-CN" altLang="en-US" sz="2000" dirty="0">
                    <a:latin typeface="+mn-ea"/>
                  </a:rPr>
                  <a:t>，长度参数</a:t>
                </a:r>
                <a14:m>
                  <m:oMath xmlns:m="http://schemas.openxmlformats.org/officeDocument/2006/math">
                    <m:r>
                      <a:rPr lang="zh-CN" altLang="en-US" sz="2000" i="1" dirty="0" smtClean="0">
                        <a:latin typeface="Cambria Math" panose="02040503050406030204" pitchFamily="18" charset="0"/>
                      </a:rPr>
                      <m:t>𝛿</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oMath>
                </a14:m>
                <a:r>
                  <a:rPr lang="zh-CN" altLang="en-US" sz="2000" dirty="0">
                    <a:latin typeface="+mn-ea"/>
                  </a:rPr>
                  <a:t>，截断半径</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𝑟</m:t>
                        </m:r>
                      </m:e>
                      <m:sub>
                        <m:r>
                          <a:rPr lang="en-US" altLang="zh-CN" sz="2000" i="1" dirty="0" smtClean="0">
                            <a:latin typeface="Cambria Math" panose="02040503050406030204" pitchFamily="18" charset="0"/>
                          </a:rPr>
                          <m:t>𝑐𝑢𝑡</m:t>
                        </m:r>
                      </m:sub>
                    </m:sSub>
                    <m:r>
                      <a:rPr lang="en-US" altLang="zh-CN" sz="2000" i="1" dirty="0" smtClean="0">
                        <a:latin typeface="Cambria Math" panose="02040503050406030204" pitchFamily="18" charset="0"/>
                      </a:rPr>
                      <m:t>=</m:t>
                    </m:r>
                    <m:sSup>
                      <m:sSupPr>
                        <m:ctrlPr>
                          <a:rPr lang="en-US" altLang="zh-CN" sz="2000" i="1" dirty="0" smtClean="0">
                            <a:latin typeface="Cambria Math" panose="02040503050406030204" pitchFamily="18" charset="0"/>
                          </a:rPr>
                        </m:ctrlPr>
                      </m:sSupPr>
                      <m:e>
                        <m:r>
                          <a:rPr lang="en-US" altLang="zh-CN" sz="2000" i="1" dirty="0" smtClean="0">
                            <a:latin typeface="Cambria Math" panose="02040503050406030204" pitchFamily="18" charset="0"/>
                          </a:rPr>
                          <m:t>2</m:t>
                        </m:r>
                      </m:e>
                      <m:sup>
                        <m:r>
                          <a:rPr lang="en-US" altLang="zh-CN" sz="2000" i="1" dirty="0" smtClean="0">
                            <a:latin typeface="Cambria Math" panose="02040503050406030204" pitchFamily="18" charset="0"/>
                          </a:rPr>
                          <m:t>1</m:t>
                        </m:r>
                        <m:r>
                          <m:rPr>
                            <m:lit/>
                          </m:rP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6</m:t>
                        </m:r>
                      </m:sup>
                    </m:sSup>
                  </m:oMath>
                </a14:m>
                <a:r>
                  <a:rPr lang="zh-CN" altLang="en-US" sz="2000" dirty="0">
                    <a:latin typeface="+mn-ea"/>
                  </a:rPr>
                  <a:t>，系统温度</a:t>
                </a:r>
                <a14:m>
                  <m:oMath xmlns:m="http://schemas.openxmlformats.org/officeDocument/2006/math">
                    <m:r>
                      <a:rPr lang="en-US" altLang="zh-CN" sz="2000" i="1" dirty="0" smtClean="0">
                        <a:latin typeface="Cambria Math" panose="02040503050406030204" pitchFamily="18" charset="0"/>
                      </a:rPr>
                      <m:t>𝑘𝑇</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1</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2</m:t>
                    </m:r>
                  </m:oMath>
                </a14:m>
                <a:r>
                  <a:rPr lang="zh-CN" altLang="en-US" sz="2000" dirty="0">
                    <a:latin typeface="+mn-ea"/>
                  </a:rPr>
                  <a:t>（以能量单位表示），时间步长</a:t>
                </a:r>
                <a14:m>
                  <m:oMath xmlns:m="http://schemas.openxmlformats.org/officeDocument/2006/math">
                    <m:r>
                      <a:rPr lang="en-US" altLang="zh-CN" sz="2000" i="1" dirty="0" smtClean="0">
                        <a:latin typeface="Cambria Math" panose="02040503050406030204" pitchFamily="18" charset="0"/>
                      </a:rPr>
                      <m:t>𝜏</m:t>
                    </m:r>
                    <m:r>
                      <a:rPr lang="en-US" altLang="zh-CN" sz="2000" i="1" dirty="0" smtClean="0">
                        <a:latin typeface="Cambria Math" panose="02040503050406030204" pitchFamily="18" charset="0"/>
                      </a:rPr>
                      <m:t>=</m:t>
                    </m:r>
                  </m:oMath>
                </a14:m>
                <a:r>
                  <a:rPr lang="en-US" altLang="zh-CN" sz="2000" dirty="0">
                    <a:latin typeface="+mn-ea"/>
                  </a:rPr>
                  <a:t>0.5</a:t>
                </a:r>
                <a:r>
                  <a:rPr lang="zh-CN" altLang="en-US" sz="2000" dirty="0">
                    <a:latin typeface="+mn-ea"/>
                  </a:rPr>
                  <a:t>。</a:t>
                </a:r>
                <a:endParaRPr lang="zh-CN" altLang="en-US" sz="2000" dirty="0">
                  <a:latin typeface="+mn-ea"/>
                </a:endParaRPr>
              </a:p>
              <a:p>
                <a:pPr algn="just">
                  <a:lnSpc>
                    <a:spcPts val="3440"/>
                  </a:lnSpc>
                </a:pPr>
                <a:endParaRPr lang="zh-CN" altLang="en-US" sz="3200" dirty="0">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691112" y="1827566"/>
                <a:ext cx="10950281" cy="2392322"/>
              </a:xfrm>
              <a:prstGeom prst="rect">
                <a:avLst/>
              </a:prstGeom>
              <a:blipFill rotWithShape="1">
                <a:blip r:embed="rId1"/>
                <a:stretch>
                  <a:fillRect l="-2" t="-2" r="5" b="13"/>
                </a:stretch>
              </a:blipFill>
            </p:spPr>
            <p:txBody>
              <a:bodyPr/>
              <a:lstStyle/>
              <a:p>
                <a:r>
                  <a:rPr lang="zh-CN" altLang="en-US">
                    <a:noFill/>
                  </a:rPr>
                  <a:t> </a:t>
                </a:r>
              </a:p>
            </p:txBody>
          </p:sp>
        </mc:Fallback>
      </mc:AlternateContent>
      <p:sp>
        <p:nvSpPr>
          <p:cNvPr id="5" name="文本框 4"/>
          <p:cNvSpPr txBox="1"/>
          <p:nvPr/>
        </p:nvSpPr>
        <p:spPr>
          <a:xfrm>
            <a:off x="706890" y="3837226"/>
            <a:ext cx="10918723" cy="2224455"/>
          </a:xfrm>
          <a:prstGeom prst="rect">
            <a:avLst/>
          </a:prstGeom>
          <a:noFill/>
        </p:spPr>
        <p:txBody>
          <a:bodyPr wrap="square" rtlCol="0">
            <a:spAutoFit/>
          </a:bodyPr>
          <a:lstStyle/>
          <a:p>
            <a:pPr algn="just">
              <a:lnSpc>
                <a:spcPts val="3440"/>
              </a:lnSpc>
            </a:pPr>
            <a:r>
              <a:rPr lang="en-US" altLang="zh-CN" sz="2000" b="0" i="0" dirty="0">
                <a:solidFill>
                  <a:srgbClr val="05073B"/>
                </a:solidFill>
                <a:effectLst/>
                <a:highlight>
                  <a:srgbClr val="FDFDFE"/>
                </a:highlight>
                <a:latin typeface="+mn-ea"/>
              </a:rPr>
              <a:t>WCA</a:t>
            </a:r>
            <a:r>
              <a:rPr lang="zh-CN" altLang="en-US" sz="2000" b="0" i="0" dirty="0">
                <a:solidFill>
                  <a:srgbClr val="05073B"/>
                </a:solidFill>
                <a:effectLst/>
                <a:highlight>
                  <a:srgbClr val="FDFDFE"/>
                </a:highlight>
                <a:latin typeface="+mn-ea"/>
              </a:rPr>
              <a:t>对势是一种</a:t>
            </a:r>
            <a:r>
              <a:rPr lang="zh-CN" altLang="en-US" sz="2000" b="1" i="0" dirty="0">
                <a:solidFill>
                  <a:srgbClr val="05073B"/>
                </a:solidFill>
                <a:effectLst/>
                <a:highlight>
                  <a:srgbClr val="FDFDFE"/>
                </a:highlight>
                <a:latin typeface="+mn-ea"/>
              </a:rPr>
              <a:t>基于</a:t>
            </a:r>
            <a:r>
              <a:rPr lang="en-US" altLang="zh-CN" sz="2000" b="1" i="0" dirty="0">
                <a:solidFill>
                  <a:srgbClr val="05073B"/>
                </a:solidFill>
                <a:effectLst/>
                <a:highlight>
                  <a:srgbClr val="FDFDFE"/>
                </a:highlight>
                <a:latin typeface="+mn-ea"/>
              </a:rPr>
              <a:t>Lennard-Jones</a:t>
            </a:r>
            <a:r>
              <a:rPr lang="zh-CN" altLang="en-US" sz="2000" b="1" i="0" dirty="0">
                <a:solidFill>
                  <a:srgbClr val="05073B"/>
                </a:solidFill>
                <a:effectLst/>
                <a:highlight>
                  <a:srgbClr val="FDFDFE"/>
                </a:highlight>
                <a:latin typeface="+mn-ea"/>
              </a:rPr>
              <a:t>势能</a:t>
            </a:r>
            <a:r>
              <a:rPr lang="zh-CN" altLang="en-US" sz="2000" b="0" i="0" dirty="0">
                <a:solidFill>
                  <a:srgbClr val="05073B"/>
                </a:solidFill>
                <a:effectLst/>
                <a:highlight>
                  <a:srgbClr val="FDFDFE"/>
                </a:highlight>
                <a:latin typeface="+mn-ea"/>
              </a:rPr>
              <a:t>的简化模型，它主要用于描述短程排斥作用而</a:t>
            </a:r>
            <a:r>
              <a:rPr lang="zh-CN" altLang="en-US" sz="2000" b="1" i="0" dirty="0">
                <a:solidFill>
                  <a:srgbClr val="05073B"/>
                </a:solidFill>
                <a:effectLst/>
                <a:highlight>
                  <a:srgbClr val="FDFDFE"/>
                </a:highlight>
                <a:latin typeface="+mn-ea"/>
              </a:rPr>
              <a:t>忽略长程吸引作用</a:t>
            </a:r>
            <a:r>
              <a:rPr lang="zh-CN" altLang="en-US" sz="2000" b="0" i="0" dirty="0">
                <a:solidFill>
                  <a:srgbClr val="05073B"/>
                </a:solidFill>
                <a:effectLst/>
                <a:highlight>
                  <a:srgbClr val="FDFDFE"/>
                </a:highlight>
                <a:latin typeface="+mn-ea"/>
              </a:rPr>
              <a:t>。这种对势在模拟硬球体系、聚合物体系以及需要精确控制粒子间距离的场景中非常有用。它简化了计算过程，同时保留了关键的物理特性。由于</a:t>
            </a:r>
            <a:r>
              <a:rPr lang="en-US" altLang="zh-CN" sz="2000" b="0" i="0" dirty="0">
                <a:solidFill>
                  <a:srgbClr val="05073B"/>
                </a:solidFill>
                <a:effectLst/>
                <a:highlight>
                  <a:srgbClr val="FDFDFE"/>
                </a:highlight>
                <a:latin typeface="+mn-ea"/>
              </a:rPr>
              <a:t>WCA</a:t>
            </a:r>
            <a:r>
              <a:rPr lang="zh-CN" altLang="en-US" sz="2000" b="0" i="0" dirty="0">
                <a:solidFill>
                  <a:srgbClr val="05073B"/>
                </a:solidFill>
                <a:effectLst/>
                <a:highlight>
                  <a:srgbClr val="FDFDFE"/>
                </a:highlight>
                <a:latin typeface="+mn-ea"/>
              </a:rPr>
              <a:t>对势只考虑短程相互作用，因此在计算粒子间力时，可以显著</a:t>
            </a:r>
            <a:r>
              <a:rPr lang="zh-CN" altLang="en-US" sz="2000" b="1" i="0" dirty="0">
                <a:solidFill>
                  <a:srgbClr val="05073B"/>
                </a:solidFill>
                <a:effectLst/>
                <a:highlight>
                  <a:srgbClr val="FDFDFE"/>
                </a:highlight>
                <a:latin typeface="+mn-ea"/>
              </a:rPr>
              <a:t>减少计算量</a:t>
            </a:r>
            <a:r>
              <a:rPr lang="zh-CN" altLang="en-US" sz="2000" b="0" i="0" dirty="0">
                <a:solidFill>
                  <a:srgbClr val="05073B"/>
                </a:solidFill>
                <a:effectLst/>
                <a:highlight>
                  <a:srgbClr val="FDFDFE"/>
                </a:highlight>
                <a:latin typeface="+mn-ea"/>
              </a:rPr>
              <a:t>，提高模拟效率。同时采用</a:t>
            </a:r>
            <a:r>
              <a:rPr lang="en-US" altLang="zh-CN" sz="2000" b="0" i="0" dirty="0">
                <a:solidFill>
                  <a:srgbClr val="05073B"/>
                </a:solidFill>
                <a:effectLst/>
                <a:highlight>
                  <a:srgbClr val="FDFDFE"/>
                </a:highlight>
                <a:latin typeface="+mn-ea"/>
              </a:rPr>
              <a:t>NVT</a:t>
            </a:r>
            <a:r>
              <a:rPr lang="zh-CN" altLang="en-US" sz="2000" b="0" i="0" dirty="0">
                <a:solidFill>
                  <a:srgbClr val="05073B"/>
                </a:solidFill>
                <a:effectLst/>
                <a:highlight>
                  <a:srgbClr val="FDFDFE"/>
                </a:highlight>
                <a:latin typeface="+mn-ea"/>
              </a:rPr>
              <a:t>积分方法来保持系统的温度恒定。这样可以更准确地模拟体系的物理和化学过程，揭示其内在机制。</a:t>
            </a:r>
            <a:endParaRPr lang="zh-CN" altLang="en-US" sz="2000" dirty="0">
              <a:latin typeface="+mn-ea"/>
            </a:endParaRPr>
          </a:p>
        </p:txBody>
      </p:sp>
      <p:sp>
        <p:nvSpPr>
          <p:cNvPr id="9" name="文本框 8">
            <a:hlinkClick r:id="rId2"/>
          </p:cNvPr>
          <p:cNvSpPr txBox="1"/>
          <p:nvPr/>
        </p:nvSpPr>
        <p:spPr>
          <a:xfrm>
            <a:off x="270865" y="5992399"/>
            <a:ext cx="11959832" cy="474297"/>
          </a:xfrm>
          <a:prstGeom prst="rect">
            <a:avLst/>
          </a:prstGeom>
          <a:noFill/>
        </p:spPr>
        <p:txBody>
          <a:bodyPr wrap="square" rtlCol="0">
            <a:spAutoFit/>
          </a:bodyPr>
          <a:lstStyle/>
          <a:p>
            <a:pPr algn="ctr">
              <a:lnSpc>
                <a:spcPts val="3440"/>
              </a:lnSpc>
            </a:pPr>
            <a:r>
              <a:rPr lang="en-US" altLang="zh-CN" sz="1600" b="1" dirty="0">
                <a:solidFill>
                  <a:srgbClr val="FF0000"/>
                </a:solidFill>
                <a:latin typeface="+mn-ea"/>
              </a:rPr>
              <a:t>[1]https://www.hpcadvisorycouncil.com/pdf/HOOMD-Blue_Performance_08112023%20-%20AMD.pdf</a:t>
            </a:r>
            <a:endParaRPr lang="zh-CN" altLang="en-US" sz="1600" b="1" dirty="0">
              <a:solidFill>
                <a:srgbClr val="FF0000"/>
              </a:solidFill>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28061" y="1149499"/>
            <a:ext cx="10740640" cy="664743"/>
          </a:xfrm>
        </p:spPr>
        <p:txBody>
          <a:bodyPr>
            <a:normAutofit/>
          </a:bodyPr>
          <a:lstStyle/>
          <a:p>
            <a:r>
              <a:rPr lang="zh-CN" altLang="en-US" sz="4000" b="1" dirty="0">
                <a:latin typeface="微软雅黑" panose="020B0503020204020204" pitchFamily="34" charset="-122"/>
                <a:ea typeface="微软雅黑" panose="020B0503020204020204" pitchFamily="34" charset="-122"/>
                <a:cs typeface="ADLaM Display" panose="02010000000000000000" pitchFamily="2" charset="0"/>
              </a:rPr>
              <a:t>方案简介</a:t>
            </a:r>
            <a:r>
              <a:rPr lang="en-US" altLang="zh-CN" sz="4000" b="1" dirty="0">
                <a:latin typeface="微软雅黑" panose="020B0503020204020204" pitchFamily="34" charset="-122"/>
                <a:ea typeface="微软雅黑" panose="020B0503020204020204" pitchFamily="34" charset="-122"/>
                <a:cs typeface="ADLaM Display" panose="02010000000000000000" pitchFamily="2" charset="0"/>
              </a:rPr>
              <a:t>——</a:t>
            </a:r>
            <a:r>
              <a:rPr lang="zh-CN" altLang="en-US" sz="4000" b="1" dirty="0">
                <a:latin typeface="微软雅黑" panose="020B0503020204020204" pitchFamily="34" charset="-122"/>
                <a:ea typeface="微软雅黑" panose="020B0503020204020204" pitchFamily="34" charset="-122"/>
                <a:cs typeface="ADLaM Display" panose="02010000000000000000" pitchFamily="2" charset="0"/>
              </a:rPr>
              <a:t>测试案例介绍</a:t>
            </a:r>
            <a:endParaRPr lang="en-US" altLang="zh-CN" sz="4000" b="1" dirty="0">
              <a:latin typeface="微软雅黑" panose="020B0503020204020204" pitchFamily="34" charset="-122"/>
              <a:ea typeface="微软雅黑" panose="020B0503020204020204" pitchFamily="34" charset="-122"/>
              <a:cs typeface="ADLaM Display" panose="02010000000000000000" pitchFamily="2" charset="0"/>
            </a:endParaRPr>
          </a:p>
          <a:p>
            <a:endParaRPr lang="zh-CN" altLang="en-US" sz="4000" b="1" dirty="0">
              <a:latin typeface="微软雅黑" panose="020B0503020204020204" pitchFamily="34" charset="-122"/>
              <a:ea typeface="微软雅黑" panose="020B0503020204020204" pitchFamily="34" charset="-122"/>
              <a:cs typeface="ADLaM Display" panose="02010000000000000000" pitchFamily="2" charset="0"/>
            </a:endParaRPr>
          </a:p>
        </p:txBody>
      </p:sp>
      <p:sp>
        <p:nvSpPr>
          <p:cNvPr id="7" name="Rectangle 1"/>
          <p:cNvSpPr>
            <a:spLocks noChangeArrowheads="1"/>
          </p:cNvSpPr>
          <p:nvPr/>
        </p:nvSpPr>
        <p:spPr bwMode="auto">
          <a:xfrm>
            <a:off x="0" y="0"/>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2"/>
          <p:cNvSpPr>
            <a:spLocks noChangeArrowheads="1"/>
          </p:cNvSpPr>
          <p:nvPr/>
        </p:nvSpPr>
        <p:spPr bwMode="auto">
          <a:xfrm>
            <a:off x="-1184787" y="2792895"/>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3"/>
          <p:cNvSpPr>
            <a:spLocks noChangeArrowheads="1"/>
          </p:cNvSpPr>
          <p:nvPr/>
        </p:nvSpPr>
        <p:spPr bwMode="auto">
          <a:xfrm>
            <a:off x="152400" y="152400"/>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descr="Arc_Hoomd.drawio"/>
          <p:cNvPicPr>
            <a:picLocks noChangeAspect="1"/>
          </p:cNvPicPr>
          <p:nvPr/>
        </p:nvPicPr>
        <p:blipFill>
          <a:blip r:embed="rId1"/>
          <a:stretch>
            <a:fillRect/>
          </a:stretch>
        </p:blipFill>
        <p:spPr>
          <a:xfrm>
            <a:off x="353060" y="2072005"/>
            <a:ext cx="11489690" cy="3856355"/>
          </a:xfrm>
          <a:prstGeom prst="rect">
            <a:avLst/>
          </a:prstGeom>
        </p:spPr>
      </p:pic>
      <p:sp>
        <p:nvSpPr>
          <p:cNvPr id="3" name="矩形 2"/>
          <p:cNvSpPr/>
          <p:nvPr/>
        </p:nvSpPr>
        <p:spPr>
          <a:xfrm>
            <a:off x="6730365" y="5429885"/>
            <a:ext cx="1214120" cy="498475"/>
          </a:xfrm>
          <a:prstGeom prst="rect">
            <a:avLst/>
          </a:prstGeom>
          <a:noFill/>
          <a:ln>
            <a:solidFill>
              <a:srgbClr val="DD46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6112510" y="6186170"/>
            <a:ext cx="2729230" cy="532130"/>
          </a:xfrm>
          <a:prstGeom prst="rect">
            <a:avLst/>
          </a:prstGeom>
          <a:noFill/>
        </p:spPr>
        <p:txBody>
          <a:bodyPr wrap="square" rtlCol="0">
            <a:spAutoFit/>
          </a:bodyPr>
          <a:p>
            <a:pPr algn="l">
              <a:lnSpc>
                <a:spcPts val="3440"/>
              </a:lnSpc>
            </a:pPr>
            <a:r>
              <a:rPr lang="zh-CN" altLang="en-US" dirty="0" smtClean="0">
                <a:latin typeface="微软雅黑" panose="020B0503020204020204" pitchFamily="34" charset="-122"/>
                <a:ea typeface="微软雅黑" panose="020B0503020204020204" pitchFamily="34" charset="-122"/>
              </a:rPr>
              <a:t>这是影响性能的关键步骤</a:t>
            </a:r>
            <a:endParaRPr lang="zh-CN" altLang="en-US" dirty="0" smtClean="0">
              <a:latin typeface="微软雅黑" panose="020B0503020204020204" pitchFamily="34" charset="-122"/>
              <a:ea typeface="微软雅黑" panose="020B0503020204020204" pitchFamily="34" charset="-122"/>
            </a:endParaRPr>
          </a:p>
        </p:txBody>
      </p:sp>
      <p:cxnSp>
        <p:nvCxnSpPr>
          <p:cNvPr id="6" name="直接箭头连接符 5"/>
          <p:cNvCxnSpPr>
            <a:stCxn id="3" idx="2"/>
            <a:endCxn id="5" idx="0"/>
          </p:cNvCxnSpPr>
          <p:nvPr/>
        </p:nvCxnSpPr>
        <p:spPr>
          <a:xfrm>
            <a:off x="7337425" y="5928360"/>
            <a:ext cx="139700" cy="257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tags/tag1.xml><?xml version="1.0" encoding="utf-8"?>
<p:tagLst xmlns:p="http://schemas.openxmlformats.org/presentationml/2006/main">
  <p:tag name="TABLE_ENDDRAG_ORIGIN_RECT" val="579*229"/>
  <p:tag name="TABLE_ENDDRAG_RECT" val="355*294*579*229"/>
</p:tagLst>
</file>

<file path=ppt/tags/tag2.xml><?xml version="1.0" encoding="utf-8"?>
<p:tagLst xmlns:p="http://schemas.openxmlformats.org/presentationml/2006/main">
  <p:tag name="TABLE_ENDDRAG_ORIGIN_RECT" val="384*102"/>
  <p:tag name="TABLE_ENDDRAG_RECT" val="445*167*384*102"/>
</p:tagLst>
</file>

<file path=ppt/tags/tag3.xml><?xml version="1.0" encoding="utf-8"?>
<p:tagLst xmlns:p="http://schemas.openxmlformats.org/presentationml/2006/main">
  <p:tag name="TABLE_ENDDRAG_ORIGIN_RECT" val="579*229"/>
  <p:tag name="TABLE_ENDDRAG_RECT" val="355*294*579*229"/>
</p:tagLst>
</file>

<file path=ppt/tags/tag4.xml><?xml version="1.0" encoding="utf-8"?>
<p:tagLst xmlns:p="http://schemas.openxmlformats.org/presentationml/2006/main">
  <p:tag name="TABLE_ENDDRAG_ORIGIN_RECT" val="868*77"/>
  <p:tag name="TABLE_ENDDRAG_RECT" val="46*102*868*77"/>
</p:tagLst>
</file>

<file path=ppt/tags/tag5.xml><?xml version="1.0" encoding="utf-8"?>
<p:tagLst xmlns:p="http://schemas.openxmlformats.org/presentationml/2006/main">
  <p:tag name="TABLE_ENDDRAG_ORIGIN_RECT" val="868*77"/>
  <p:tag name="TABLE_ENDDRAG_RECT" val="46*102*868*77"/>
</p:tagLst>
</file>

<file path=ppt/tags/tag6.xml><?xml version="1.0" encoding="utf-8"?>
<p:tagLst xmlns:p="http://schemas.openxmlformats.org/presentationml/2006/main">
  <p:tag name="commondata" val="eyJoZGlkIjoiNWUyYzlkMjkyOWY5ZDQwMTE1ZjE4MThhOTExZjMwZWIifQ=="/>
  <p:tag name="resource_record_key" val="{&quot;29&quot;:[50000076]}"/>
</p:tagLst>
</file>

<file path=ppt/theme/theme1.xml><?xml version="1.0" encoding="utf-8"?>
<a:theme xmlns:a="http://schemas.openxmlformats.org/drawingml/2006/main" name="1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lnSpc>
            <a:spcPct val="130000"/>
          </a:lnSpc>
          <a:defRPr sz="1800" dirty="0"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7584</Words>
  <Application>WPS 演示</Application>
  <PresentationFormat>自定义</PresentationFormat>
  <Paragraphs>647</Paragraphs>
  <Slides>42</Slides>
  <Notes>29</Notes>
  <HiddenSlides>0</HiddenSlides>
  <MMClips>0</MMClips>
  <ScaleCrop>false</ScaleCrop>
  <HeadingPairs>
    <vt:vector size="6" baseType="variant">
      <vt:variant>
        <vt:lpstr>已用的字体</vt:lpstr>
      </vt:variant>
      <vt:variant>
        <vt:i4>17</vt:i4>
      </vt:variant>
      <vt:variant>
        <vt:lpstr>主题</vt:lpstr>
      </vt:variant>
      <vt:variant>
        <vt:i4>5</vt:i4>
      </vt:variant>
      <vt:variant>
        <vt:lpstr>幻灯片标题</vt:lpstr>
      </vt:variant>
      <vt:variant>
        <vt:i4>42</vt:i4>
      </vt:variant>
    </vt:vector>
  </HeadingPairs>
  <TitlesOfParts>
    <vt:vector size="64" baseType="lpstr">
      <vt:lpstr>Arial</vt:lpstr>
      <vt:lpstr>宋体</vt:lpstr>
      <vt:lpstr>Wingdings</vt:lpstr>
      <vt:lpstr>微软雅黑</vt:lpstr>
      <vt:lpstr>Arial</vt:lpstr>
      <vt:lpstr>ADLaM Display</vt:lpstr>
      <vt:lpstr>Verdana</vt:lpstr>
      <vt:lpstr>Cambria Math</vt:lpstr>
      <vt:lpstr>方正兰亭黑简体</vt:lpstr>
      <vt:lpstr>黑体</vt:lpstr>
      <vt:lpstr>Huawei Sans</vt:lpstr>
      <vt:lpstr>Segoe Print</vt:lpstr>
      <vt:lpstr>Arial Unicode MS</vt:lpstr>
      <vt:lpstr>Calibri</vt:lpstr>
      <vt:lpstr>等线</vt:lpstr>
      <vt:lpstr>-apple-system</vt:lpstr>
      <vt:lpstr>v-sans</vt:lpstr>
      <vt:lpstr>1_Title Slide</vt:lpstr>
      <vt:lpstr>Chart page</vt:lpstr>
      <vt:lpstr>4_Chart page</vt:lpstr>
      <vt:lpstr>End page</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WPS_1690339821</cp:lastModifiedBy>
  <cp:revision>1276</cp:revision>
  <dcterms:created xsi:type="dcterms:W3CDTF">2018-06-21T13:34:00Z</dcterms:created>
  <dcterms:modified xsi:type="dcterms:W3CDTF">2024-12-23T06:13:14Z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(3)xhMUdjUTTcMj1LJJXgA0MISMcTantSFwjM6PsaPptRcEo+AWQMgO9pJv8PlGt6lNrtOjm4GN
CZBoZwpXMdz8PB/HKYnsUMLG0jOY5uCuDdqJ+i3tgzGTTmHDi4z1VoDRO+7AjT0phqmKD9uG
B1by6AyjcAps/8/s2+18v0bBRqRzG9X196dHLAQHGn6cpauFrGnUy1p0nmWBmsmlFtksnyvF
MYo6uos+UAJjre9N+Z</vt:lpwstr>
  </property>
  <property fmtid="{D5CDD505-2E9C-101B-9397-08002B2CF9AE}" pid="3" name="_2015_ms_pID_7253431">
    <vt:lpwstr>/8nrUwHj2Ficj9mEdove85YhVpA0hy4+GeaCKCN7A3+ItjPB5Q5tPv
+imGXsUBxKpSnjDly6YlyMIHWL4mSDvc8HBVeV2kjrwTQhd+XkBQutwfqWOHBXO5+a7OPXX1
QdKWdhe7ZXHD9QoA/mgIjpNVlTRSSLTBSX9WUzBkuyIP7E5KpD8JtYuxmKJRrhwLb7Jbjwd0
IiTpAmJGekLIGxlhSfrBP2Pn2R9LP5gZQtnd</vt:lpwstr>
  </property>
  <property fmtid="{D5CDD505-2E9C-101B-9397-08002B2CF9AE}" pid="4" name="_2015_ms_pID_7253432">
    <vt:lpwstr>GQ==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1652867020</vt:lpwstr>
  </property>
  <property fmtid="{D5CDD505-2E9C-101B-9397-08002B2CF9AE}" pid="9" name="ICV">
    <vt:lpwstr>67D3995997E94ABC82F7B60DF6D23C81_13</vt:lpwstr>
  </property>
  <property fmtid="{D5CDD505-2E9C-101B-9397-08002B2CF9AE}" pid="10" name="KSOProductBuildVer">
    <vt:lpwstr>2052-12.1.0.19302</vt:lpwstr>
  </property>
</Properties>
</file>